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87" r:id="rId3"/>
    <p:sldId id="288" r:id="rId4"/>
    <p:sldId id="262" r:id="rId5"/>
    <p:sldId id="263" r:id="rId6"/>
    <p:sldId id="289" r:id="rId7"/>
    <p:sldId id="292" r:id="rId8"/>
    <p:sldId id="329" r:id="rId9"/>
    <p:sldId id="331" r:id="rId10"/>
    <p:sldId id="332" r:id="rId11"/>
    <p:sldId id="333" r:id="rId12"/>
    <p:sldId id="330" r:id="rId13"/>
    <p:sldId id="295" r:id="rId14"/>
    <p:sldId id="296" r:id="rId15"/>
    <p:sldId id="297" r:id="rId16"/>
    <p:sldId id="316" r:id="rId17"/>
    <p:sldId id="311" r:id="rId18"/>
    <p:sldId id="313" r:id="rId19"/>
    <p:sldId id="314" r:id="rId20"/>
    <p:sldId id="315" r:id="rId21"/>
    <p:sldId id="334" r:id="rId22"/>
    <p:sldId id="304" r:id="rId23"/>
    <p:sldId id="317" r:id="rId24"/>
    <p:sldId id="305" r:id="rId25"/>
    <p:sldId id="321" r:id="rId26"/>
    <p:sldId id="336" r:id="rId27"/>
    <p:sldId id="33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99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3460099041017932"/>
          <c:y val="8.0292829250002293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008-4AF7-813F-B61B1280DF8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008-4AF7-813F-B61B1280DF8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2008-4AF7-813F-B61B1280DF8C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2008-4AF7-813F-B61B1280DF8C}"/>
              </c:ext>
            </c:extLst>
          </c:dPt>
          <c:dLbls>
            <c:dLbl>
              <c:idx val="3"/>
              <c:layout>
                <c:manualLayout>
                  <c:x val="0.17111298166901071"/>
                  <c:y val="7.724584426946627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08-4AF7-813F-B61B1280DF8C}"/>
                </c:ext>
              </c:extLst>
            </c:dLbl>
            <c:spPr>
              <a:noFill/>
              <a:ln w="2527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First</c:v>
                </c:pt>
                <c:pt idx="1">
                  <c:v>Second</c:v>
                </c:pt>
                <c:pt idx="2">
                  <c:v>Third</c:v>
                </c:pt>
                <c:pt idx="3">
                  <c:v>Crew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0.15</c:v>
                </c:pt>
                <c:pt idx="1">
                  <c:v>0.13</c:v>
                </c:pt>
                <c:pt idx="2">
                  <c:v>0.32</c:v>
                </c:pt>
                <c:pt idx="3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008-4AF7-813F-B61B1280DF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4">
          <a:noFill/>
        </a:ln>
      </c:spPr>
    </c:plotArea>
    <c:legend>
      <c:legendPos val="r"/>
      <c:layout>
        <c:manualLayout>
          <c:xMode val="edge"/>
          <c:yMode val="edge"/>
          <c:x val="0.66791733557577149"/>
          <c:y val="0.31967260190037217"/>
          <c:w val="0.27204529045519799"/>
          <c:h val="0.38524586865666188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771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1F4A-C7EE-48E0-9D81-ECD04BA6397F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7B6-CB8B-4B2D-8A8E-1CFD20FFA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54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1F4A-C7EE-48E0-9D81-ECD04BA6397F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7B6-CB8B-4B2D-8A8E-1CFD20FFA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51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1F4A-C7EE-48E0-9D81-ECD04BA6397F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7B6-CB8B-4B2D-8A8E-1CFD20FFA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0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1F4A-C7EE-48E0-9D81-ECD04BA6397F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7B6-CB8B-4B2D-8A8E-1CFD20FFA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0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1F4A-C7EE-48E0-9D81-ECD04BA6397F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7B6-CB8B-4B2D-8A8E-1CFD20FFA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0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1F4A-C7EE-48E0-9D81-ECD04BA6397F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7B6-CB8B-4B2D-8A8E-1CFD20FFA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6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1F4A-C7EE-48E0-9D81-ECD04BA6397F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7B6-CB8B-4B2D-8A8E-1CFD20FFA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7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1F4A-C7EE-48E0-9D81-ECD04BA6397F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7B6-CB8B-4B2D-8A8E-1CFD20FFA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5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1F4A-C7EE-48E0-9D81-ECD04BA6397F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7B6-CB8B-4B2D-8A8E-1CFD20FFA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24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1F4A-C7EE-48E0-9D81-ECD04BA6397F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7B6-CB8B-4B2D-8A8E-1CFD20FFA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8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1F4A-C7EE-48E0-9D81-ECD04BA6397F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7B6-CB8B-4B2D-8A8E-1CFD20FFA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20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11F4A-C7EE-48E0-9D81-ECD04BA6397F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2E7B6-CB8B-4B2D-8A8E-1CFD20FFA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0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-1193800"/>
            <a:ext cx="6858000" cy="2387600"/>
          </a:xfrm>
        </p:spPr>
        <p:txBody>
          <a:bodyPr/>
          <a:lstStyle/>
          <a:p>
            <a:r>
              <a:rPr lang="en-US" dirty="0"/>
              <a:t>Chapter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366838"/>
            <a:ext cx="6858000" cy="1655762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Displaying and Describing Categorical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33" y="3022600"/>
            <a:ext cx="5620534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03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4F686-9ABB-488F-A628-580B0119C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some violations of the Area Principle: Tell me what is wrong!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482A61-32DE-48B1-97B4-A5FF6C3F7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1942078"/>
            <a:ext cx="8640763" cy="443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71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4F686-9ABB-488F-A628-580B0119C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some violations of the Area Principle: Tell me what is wrong!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30323E-9DF1-460B-BCA7-FBAE427F0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442333"/>
            <a:ext cx="7270048" cy="48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52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8500B-0BC7-4C29-923F-FCB7FF4D9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Classwork: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DBEB4-8704-42E4-A8C4-37ADE784A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9144000" cy="5032375"/>
          </a:xfrm>
        </p:spPr>
        <p:txBody>
          <a:bodyPr>
            <a:normAutofit/>
          </a:bodyPr>
          <a:lstStyle/>
          <a:p>
            <a:pPr marL="457200" lvl="0" indent="-457200">
              <a:buAutoNum type="arabicPeriod"/>
            </a:pPr>
            <a:r>
              <a:rPr lang="en-GB" sz="2800" dirty="0"/>
              <a:t>Find a graph on the internet that is an example of a violation of the area principle.</a:t>
            </a:r>
          </a:p>
          <a:p>
            <a:pPr marL="457200" lvl="0" indent="-457200">
              <a:buAutoNum type="arabicPeriod"/>
            </a:pPr>
            <a:endParaRPr lang="en-GB" sz="2800" dirty="0"/>
          </a:p>
          <a:p>
            <a:pPr marL="457200" lvl="0" indent="-457200">
              <a:buAutoNum type="arabicPeriod"/>
            </a:pPr>
            <a:r>
              <a:rPr lang="en-GB" sz="2800" dirty="0"/>
              <a:t>Explain how the graph is misleading and what should be changed to improve it.</a:t>
            </a:r>
            <a:endParaRPr lang="en-US" sz="2800" dirty="0"/>
          </a:p>
          <a:p>
            <a:pPr marL="457200" lvl="0" indent="-457200">
              <a:buAutoNum type="arabicPeriod"/>
            </a:pPr>
            <a:endParaRPr lang="en-GB" sz="2800" dirty="0"/>
          </a:p>
          <a:p>
            <a:pPr marL="457200" lvl="0" indent="-457200">
              <a:buAutoNum type="arabicPeriod"/>
            </a:pPr>
            <a:r>
              <a:rPr lang="en-GB" sz="2800" dirty="0"/>
              <a:t>Create a new graphical display of the data that does not violate the area principle. For example, you can create a well-drawn bar graph or pie chart.</a:t>
            </a:r>
            <a:endParaRPr lang="en-US" sz="2800" dirty="0"/>
          </a:p>
          <a:p>
            <a:pPr marL="457200" lvl="0" indent="-457200">
              <a:buAutoNum type="arabicPeriod"/>
            </a:pPr>
            <a:endParaRPr lang="en-US" sz="2800" dirty="0"/>
          </a:p>
          <a:p>
            <a:pPr marL="457200" lvl="0" indent="-457200">
              <a:buAutoNum type="arabicPeriod"/>
            </a:pPr>
            <a:r>
              <a:rPr lang="en-US" sz="2800" dirty="0"/>
              <a:t>We will share these with the class.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387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305800" cy="992188"/>
          </a:xfrm>
        </p:spPr>
        <p:txBody>
          <a:bodyPr/>
          <a:lstStyle/>
          <a:p>
            <a:pPr eaLnBrk="1" hangingPunct="1"/>
            <a:r>
              <a:rPr lang="en-US" altLang="en-US" b="1" u="sng"/>
              <a:t>Contingency Tables…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990600"/>
            <a:ext cx="8294687" cy="2336800"/>
          </a:xfrm>
        </p:spPr>
        <p:txBody>
          <a:bodyPr/>
          <a:lstStyle/>
          <a:p>
            <a:pPr marL="304800" indent="-304800" eaLnBrk="1" hangingPunct="1">
              <a:lnSpc>
                <a:spcPct val="90000"/>
              </a:lnSpc>
            </a:pPr>
            <a:r>
              <a:rPr lang="en-US" altLang="en-US" dirty="0"/>
              <a:t>Allow us to look at two categorical variables at the same time. </a:t>
            </a:r>
          </a:p>
          <a:p>
            <a:pPr marL="304800" indent="-304800"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7030A0"/>
                </a:solidFill>
              </a:rPr>
              <a:t>Show how individuals are distributed across each variable, </a:t>
            </a:r>
            <a:r>
              <a:rPr lang="en-US" altLang="en-US" b="1" i="1" u="sng" dirty="0">
                <a:solidFill>
                  <a:srgbClr val="7030A0"/>
                </a:solidFill>
              </a:rPr>
              <a:t>contingent</a:t>
            </a:r>
            <a:r>
              <a:rPr lang="en-US" altLang="en-US" b="1" dirty="0">
                <a:solidFill>
                  <a:srgbClr val="7030A0"/>
                </a:solidFill>
              </a:rPr>
              <a:t> on the second variable.</a:t>
            </a:r>
          </a:p>
          <a:p>
            <a:pPr marL="304800" indent="-304800" eaLnBrk="1" hangingPunct="1">
              <a:lnSpc>
                <a:spcPct val="90000"/>
              </a:lnSpc>
            </a:pPr>
            <a:r>
              <a:rPr lang="en-US" altLang="en-US" dirty="0"/>
              <a:t>What two </a:t>
            </a:r>
            <a:r>
              <a:rPr lang="en-US" altLang="en-US" i="1" dirty="0">
                <a:solidFill>
                  <a:srgbClr val="FF0000"/>
                </a:solidFill>
              </a:rPr>
              <a:t>variables</a:t>
            </a:r>
            <a:r>
              <a:rPr lang="en-US" altLang="en-US" dirty="0"/>
              <a:t> are we looking at here??</a:t>
            </a:r>
          </a:p>
          <a:p>
            <a:pPr marL="304800" indent="-3048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900" dirty="0"/>
          </a:p>
          <a:p>
            <a:pPr marL="304800" indent="-304800" eaLnBrk="1" hangingPunct="1">
              <a:lnSpc>
                <a:spcPct val="90000"/>
              </a:lnSpc>
            </a:pPr>
            <a:endParaRPr lang="en-US" altLang="en-US" sz="1900" dirty="0"/>
          </a:p>
          <a:p>
            <a:pPr marL="304800" indent="-304800" eaLnBrk="1" hangingPunct="1">
              <a:lnSpc>
                <a:spcPct val="90000"/>
              </a:lnSpc>
            </a:pPr>
            <a:endParaRPr lang="en-US" altLang="en-US" sz="1900" dirty="0"/>
          </a:p>
          <a:p>
            <a:pPr marL="304800" indent="-304800" eaLnBrk="1" hangingPunct="1">
              <a:lnSpc>
                <a:spcPct val="90000"/>
              </a:lnSpc>
            </a:pPr>
            <a:endParaRPr lang="en-US" altLang="en-US" sz="1900" dirty="0"/>
          </a:p>
        </p:txBody>
      </p:sp>
      <p:pic>
        <p:nvPicPr>
          <p:cNvPr id="12293" name="Picture 4" descr="ta03-0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3327400"/>
            <a:ext cx="743585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31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6400800" cy="992188"/>
          </a:xfrm>
        </p:spPr>
        <p:txBody>
          <a:bodyPr/>
          <a:lstStyle/>
          <a:p>
            <a:pPr eaLnBrk="1" hangingPunct="1"/>
            <a:r>
              <a:rPr lang="en-US" altLang="en-US" b="1" u="sng"/>
              <a:t>Contingency Tables (cont.)</a:t>
            </a:r>
          </a:p>
        </p:txBody>
      </p:sp>
      <p:sp>
        <p:nvSpPr>
          <p:cNvPr id="1331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44513" y="914400"/>
            <a:ext cx="8294687" cy="4572000"/>
          </a:xfrm>
        </p:spPr>
        <p:txBody>
          <a:bodyPr/>
          <a:lstStyle/>
          <a:p>
            <a:pPr marL="306132" indent="-306132"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7030A0"/>
                </a:solidFill>
              </a:rPr>
              <a:t>The </a:t>
            </a:r>
            <a:r>
              <a:rPr lang="en-US" sz="2400" b="1" i="1" u="sng" dirty="0">
                <a:solidFill>
                  <a:srgbClr val="7030A0"/>
                </a:solidFill>
              </a:rPr>
              <a:t>margins</a:t>
            </a:r>
            <a:r>
              <a:rPr lang="en-US" sz="2400" b="1" dirty="0">
                <a:solidFill>
                  <a:srgbClr val="7030A0"/>
                </a:solidFill>
              </a:rPr>
              <a:t> (right and bottom) of a contingency table should have row and column totals (ADD THEM).  We use these totals to calculate </a:t>
            </a:r>
            <a:r>
              <a:rPr lang="en-US" sz="2400" b="1" i="1" u="sng" dirty="0">
                <a:solidFill>
                  <a:srgbClr val="FF0000"/>
                </a:solidFill>
              </a:rPr>
              <a:t>marginal distributions</a:t>
            </a:r>
            <a:r>
              <a:rPr lang="en-US" sz="2400" b="1" dirty="0">
                <a:solidFill>
                  <a:srgbClr val="7030A0"/>
                </a:solidFill>
              </a:rPr>
              <a:t>.</a:t>
            </a:r>
          </a:p>
          <a:p>
            <a:pPr marL="306132" indent="-306132" eaLnBrk="1" hangingPunct="1">
              <a:lnSpc>
                <a:spcPct val="90000"/>
              </a:lnSpc>
              <a:defRPr/>
            </a:pPr>
            <a:endParaRPr lang="en-US" sz="1050" dirty="0"/>
          </a:p>
          <a:p>
            <a:pPr marL="306132" indent="-306132" eaLnBrk="1" hangingPunct="1">
              <a:lnSpc>
                <a:spcPct val="90000"/>
              </a:lnSpc>
              <a:defRPr/>
            </a:pPr>
            <a:r>
              <a:rPr lang="en-US" sz="2400" b="1" u="sng" dirty="0"/>
              <a:t>Example</a:t>
            </a:r>
            <a:r>
              <a:rPr lang="en-US" sz="2400" dirty="0"/>
              <a:t>:</a:t>
            </a:r>
          </a:p>
          <a:p>
            <a:pPr marL="306132" indent="-306132" eaLnBrk="1" hangingPunct="1">
              <a:lnSpc>
                <a:spcPct val="90000"/>
              </a:lnSpc>
              <a:defRPr/>
            </a:pPr>
            <a:endParaRPr lang="en-US" sz="1050" dirty="0"/>
          </a:p>
          <a:p>
            <a:pPr marL="663285" lvl="1" indent="-255109"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7030A0"/>
                </a:solidFill>
              </a:rPr>
              <a:t>The </a:t>
            </a:r>
            <a:r>
              <a:rPr lang="en-US" sz="2400" b="1" i="1" dirty="0">
                <a:solidFill>
                  <a:srgbClr val="7030A0"/>
                </a:solidFill>
              </a:rPr>
              <a:t>marginal distribution </a:t>
            </a:r>
            <a:r>
              <a:rPr lang="en-US" sz="2400" b="1" dirty="0">
                <a:solidFill>
                  <a:srgbClr val="7030A0"/>
                </a:solidFill>
              </a:rPr>
              <a:t>of </a:t>
            </a:r>
            <a:r>
              <a:rPr lang="en-US" sz="2400" b="1" i="1" dirty="0">
                <a:solidFill>
                  <a:srgbClr val="7030A0"/>
                </a:solidFill>
              </a:rPr>
              <a:t>Alive </a:t>
            </a:r>
            <a:r>
              <a:rPr lang="en-US" sz="2400" b="1" dirty="0">
                <a:solidFill>
                  <a:srgbClr val="7030A0"/>
                </a:solidFill>
              </a:rPr>
              <a:t>is: </a:t>
            </a:r>
          </a:p>
          <a:p>
            <a:pPr marL="663285" lvl="1" indent="-255109" eaLnBrk="1" hangingPunct="1">
              <a:lnSpc>
                <a:spcPct val="90000"/>
              </a:lnSpc>
              <a:defRPr/>
            </a:pPr>
            <a:endParaRPr lang="en-US" sz="2400" b="1" dirty="0">
              <a:solidFill>
                <a:srgbClr val="7030A0"/>
              </a:solidFill>
            </a:endParaRPr>
          </a:p>
          <a:p>
            <a:pPr marL="418096" indent="-255109" eaLnBrk="1" hangingPunct="1">
              <a:lnSpc>
                <a:spcPct val="90000"/>
              </a:lnSpc>
              <a:defRPr/>
            </a:pPr>
            <a:r>
              <a:rPr lang="en-US" sz="2400" b="1" dirty="0"/>
              <a:t>Find the marginal distribution of </a:t>
            </a:r>
            <a:r>
              <a:rPr lang="en-US" sz="2400" b="1" i="1" dirty="0"/>
              <a:t>Second Class: </a:t>
            </a:r>
            <a:endParaRPr lang="en-US" sz="2400" b="1" dirty="0"/>
          </a:p>
          <a:p>
            <a:pPr marL="663285" lvl="1" indent="-255109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/>
          </a:p>
        </p:txBody>
      </p:sp>
      <p:pic>
        <p:nvPicPr>
          <p:cNvPr id="13318" name="Picture 5" descr="ta03-0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67200"/>
            <a:ext cx="61341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76300" y="3925888"/>
            <a:ext cx="6591300" cy="2703512"/>
            <a:chOff x="876299" y="3925888"/>
            <a:chExt cx="6591301" cy="2703512"/>
          </a:xfrm>
        </p:grpSpPr>
        <p:sp>
          <p:nvSpPr>
            <p:cNvPr id="19468" name="Left Arrow 8"/>
            <p:cNvSpPr>
              <a:spLocks noChangeArrowheads="1"/>
            </p:cNvSpPr>
            <p:nvPr/>
          </p:nvSpPr>
          <p:spPr bwMode="auto">
            <a:xfrm rot="10800000">
              <a:off x="876299" y="6248400"/>
              <a:ext cx="1181100" cy="381000"/>
            </a:xfrm>
            <a:prstGeom prst="leftArrow">
              <a:avLst>
                <a:gd name="adj1" fmla="val 50000"/>
                <a:gd name="adj2" fmla="val 50002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69" name="Down Arrow 9"/>
            <p:cNvSpPr>
              <a:spLocks noChangeArrowheads="1"/>
            </p:cNvSpPr>
            <p:nvPr/>
          </p:nvSpPr>
          <p:spPr bwMode="auto">
            <a:xfrm>
              <a:off x="6781800" y="3925888"/>
              <a:ext cx="685800" cy="798512"/>
            </a:xfrm>
            <a:prstGeom prst="downArrow">
              <a:avLst>
                <a:gd name="adj1" fmla="val 50000"/>
                <a:gd name="adj2" fmla="val 50002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0" y="4319588"/>
            <a:ext cx="207486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5" tIns="40817" rIns="81635" bIns="40817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285/2201 (13%)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33600" y="5334000"/>
            <a:ext cx="5257800" cy="304800"/>
          </a:xfrm>
          <a:prstGeom prst="rect">
            <a:avLst/>
          </a:prstGeom>
          <a:blipFill dpi="0" rotWithShape="0">
            <a:blip r:embed="rId3">
              <a:alphaModFix amt="0"/>
            </a:blip>
            <a:srcRect/>
            <a:tile tx="0" ty="0" sx="100000" sy="100000" flip="none" algn="tl"/>
          </a:blipFill>
          <a:ln w="22225" algn="ctr">
            <a:solidFill>
              <a:srgbClr val="FF0000"/>
            </a:solidFill>
            <a:round/>
            <a:headEnd/>
            <a:tailEnd/>
          </a:ln>
        </p:spPr>
        <p:txBody>
          <a:bodyPr wrap="none" lIns="81635" tIns="40817" rIns="81635" bIns="40817" anchor="ctr"/>
          <a:lstStyle>
            <a:lvl1pPr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781800" y="5257800"/>
            <a:ext cx="685800" cy="457200"/>
          </a:xfrm>
          <a:prstGeom prst="ellipse">
            <a:avLst/>
          </a:prstGeom>
          <a:blipFill dpi="0" rotWithShape="0">
            <a:blip r:embed="rId3">
              <a:alphaModFix amt="0"/>
            </a:blip>
            <a:srcRect/>
            <a:tile tx="0" ty="0" sx="100000" sy="100000" flip="none" algn="tl"/>
          </a:blip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lIns="81635" tIns="40817" rIns="81635" bIns="40817" anchor="ctr"/>
          <a:lstStyle>
            <a:lvl1pPr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711950" y="6218238"/>
            <a:ext cx="685800" cy="457200"/>
          </a:xfrm>
          <a:prstGeom prst="ellipse">
            <a:avLst/>
          </a:prstGeom>
          <a:blipFill dpi="0" rotWithShape="0">
            <a:blip r:embed="rId3">
              <a:alphaModFix amt="0"/>
            </a:blip>
            <a:srcRect/>
            <a:tile tx="0" ty="0" sx="100000" sy="100000" flip="none" algn="tl"/>
          </a:blip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lIns="81635" tIns="40817" rIns="81635" bIns="40817" anchor="ctr"/>
          <a:lstStyle>
            <a:lvl1pPr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438400" y="3176588"/>
            <a:ext cx="7620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5" tIns="40817" rIns="81635" bIns="40817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7030A0"/>
                </a:solidFill>
              </a:rPr>
              <a:t>711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916238" y="3176588"/>
            <a:ext cx="22098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5" tIns="40817" rIns="81635" bIns="40817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7030A0"/>
                </a:solidFill>
              </a:rPr>
              <a:t>/2201 = 32%</a:t>
            </a:r>
          </a:p>
        </p:txBody>
      </p:sp>
    </p:spTree>
    <p:extLst>
      <p:ext uri="{BB962C8B-B14F-4D97-AF65-F5344CB8AC3E}">
        <p14:creationId xmlns:p14="http://schemas.microsoft.com/office/powerpoint/2010/main" val="288380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0813"/>
            <a:ext cx="8305800" cy="992187"/>
          </a:xfrm>
        </p:spPr>
        <p:txBody>
          <a:bodyPr/>
          <a:lstStyle/>
          <a:p>
            <a:pPr eaLnBrk="1" hangingPunct="1"/>
            <a:r>
              <a:rPr lang="en-US" altLang="en-US" b="1" u="sng"/>
              <a:t>Contingency Tables (cont.)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295400"/>
            <a:ext cx="8294687" cy="4876800"/>
          </a:xfrm>
        </p:spPr>
        <p:txBody>
          <a:bodyPr/>
          <a:lstStyle/>
          <a:p>
            <a:pPr marL="304800" indent="-304800" eaLnBrk="1" hangingPunct="1">
              <a:lnSpc>
                <a:spcPct val="90000"/>
              </a:lnSpc>
              <a:defRPr/>
            </a:pPr>
            <a:r>
              <a:rPr lang="en-US" sz="2800" dirty="0"/>
              <a:t>Each </a:t>
            </a:r>
            <a:r>
              <a:rPr lang="en-US" sz="2800" dirty="0">
                <a:solidFill>
                  <a:schemeClr val="hlink"/>
                </a:solidFill>
              </a:rPr>
              <a:t>cell</a:t>
            </a:r>
            <a:r>
              <a:rPr lang="en-US" sz="2800" dirty="0"/>
              <a:t> of the table gives a count for a combination of variables.</a:t>
            </a:r>
          </a:p>
          <a:p>
            <a:pPr marL="304800" indent="-304800" eaLnBrk="1" hangingPunct="1">
              <a:lnSpc>
                <a:spcPct val="90000"/>
              </a:lnSpc>
              <a:defRPr/>
            </a:pPr>
            <a:endParaRPr lang="en-US" sz="1050" dirty="0"/>
          </a:p>
          <a:p>
            <a:pPr marL="661988" lvl="1" indent="-254000"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7030A0"/>
                </a:solidFill>
              </a:rPr>
              <a:t>This cell tells us that 673 </a:t>
            </a:r>
            <a:r>
              <a:rPr lang="en-US" sz="2400" b="1" dirty="0">
                <a:solidFill>
                  <a:srgbClr val="FF0000"/>
                </a:solidFill>
              </a:rPr>
              <a:t>crew</a:t>
            </a:r>
            <a:r>
              <a:rPr lang="en-US" sz="2400" b="1" dirty="0">
                <a:solidFill>
                  <a:srgbClr val="7030A0"/>
                </a:solidFill>
              </a:rPr>
              <a:t> members died when the </a:t>
            </a:r>
            <a:r>
              <a:rPr lang="en-US" sz="2400" b="1" i="1" dirty="0">
                <a:solidFill>
                  <a:srgbClr val="7030A0"/>
                </a:solidFill>
              </a:rPr>
              <a:t>Titanic</a:t>
            </a:r>
            <a:r>
              <a:rPr lang="en-US" sz="2400" b="1" dirty="0">
                <a:solidFill>
                  <a:srgbClr val="7030A0"/>
                </a:solidFill>
              </a:rPr>
              <a:t> sunk.</a:t>
            </a:r>
          </a:p>
        </p:txBody>
      </p:sp>
      <p:pic>
        <p:nvPicPr>
          <p:cNvPr id="20484" name="Picture 5" descr="ta03-0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19463"/>
            <a:ext cx="6819900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Oval 6" descr="Pink tissue paper"/>
          <p:cNvSpPr>
            <a:spLocks noChangeArrowheads="1"/>
          </p:cNvSpPr>
          <p:nvPr/>
        </p:nvSpPr>
        <p:spPr bwMode="auto">
          <a:xfrm>
            <a:off x="5981700" y="5156200"/>
            <a:ext cx="685800" cy="381000"/>
          </a:xfrm>
          <a:prstGeom prst="ellipse">
            <a:avLst/>
          </a:prstGeom>
          <a:solidFill>
            <a:srgbClr val="FF0000">
              <a:alpha val="34117"/>
            </a:srgbClr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lIns="81635" tIns="40817" rIns="81635" bIns="40817" anchor="ctr"/>
          <a:lstStyle>
            <a:lvl1pPr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Oval 6" descr="Pink tissue paper"/>
          <p:cNvSpPr>
            <a:spLocks noChangeArrowheads="1"/>
          </p:cNvSpPr>
          <p:nvPr/>
        </p:nvSpPr>
        <p:spPr bwMode="auto">
          <a:xfrm>
            <a:off x="4953000" y="5156200"/>
            <a:ext cx="685800" cy="3810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1635" tIns="40817" rIns="81635" bIns="40817" anchor="ctr"/>
          <a:lstStyle>
            <a:lvl1pPr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Oval 6" descr="Pink tissue paper"/>
          <p:cNvSpPr>
            <a:spLocks noChangeArrowheads="1"/>
          </p:cNvSpPr>
          <p:nvPr/>
        </p:nvSpPr>
        <p:spPr bwMode="auto">
          <a:xfrm>
            <a:off x="3886200" y="5156200"/>
            <a:ext cx="685800" cy="3810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1635" tIns="40817" rIns="81635" bIns="40817" anchor="ctr"/>
          <a:lstStyle>
            <a:lvl1pPr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Oval 6" descr="Pink tissue paper"/>
          <p:cNvSpPr>
            <a:spLocks noChangeArrowheads="1"/>
          </p:cNvSpPr>
          <p:nvPr/>
        </p:nvSpPr>
        <p:spPr bwMode="auto">
          <a:xfrm>
            <a:off x="2895600" y="5156200"/>
            <a:ext cx="685800" cy="3810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1635" tIns="40817" rIns="81635" bIns="40817" anchor="ctr"/>
          <a:lstStyle>
            <a:lvl1pPr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Oval 6" descr="Pink tissue paper"/>
          <p:cNvSpPr>
            <a:spLocks noChangeArrowheads="1"/>
          </p:cNvSpPr>
          <p:nvPr/>
        </p:nvSpPr>
        <p:spPr bwMode="auto">
          <a:xfrm>
            <a:off x="5943600" y="4572000"/>
            <a:ext cx="685800" cy="3810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1635" tIns="40817" rIns="81635" bIns="40817" anchor="ctr"/>
          <a:lstStyle>
            <a:lvl1pPr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Oval 6" descr="Pink tissue paper"/>
          <p:cNvSpPr>
            <a:spLocks noChangeArrowheads="1"/>
          </p:cNvSpPr>
          <p:nvPr/>
        </p:nvSpPr>
        <p:spPr bwMode="auto">
          <a:xfrm>
            <a:off x="4953000" y="4572000"/>
            <a:ext cx="685800" cy="3810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1635" tIns="40817" rIns="81635" bIns="40817" anchor="ctr"/>
          <a:lstStyle>
            <a:lvl1pPr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Oval 6" descr="Pink tissue paper"/>
          <p:cNvSpPr>
            <a:spLocks noChangeArrowheads="1"/>
          </p:cNvSpPr>
          <p:nvPr/>
        </p:nvSpPr>
        <p:spPr bwMode="auto">
          <a:xfrm>
            <a:off x="3886200" y="4572000"/>
            <a:ext cx="685800" cy="3810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1635" tIns="40817" rIns="81635" bIns="40817" anchor="ctr"/>
          <a:lstStyle>
            <a:lvl1pPr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Oval 6" descr="Pink tissue paper"/>
          <p:cNvSpPr>
            <a:spLocks noChangeArrowheads="1"/>
          </p:cNvSpPr>
          <p:nvPr/>
        </p:nvSpPr>
        <p:spPr bwMode="auto">
          <a:xfrm>
            <a:off x="2895600" y="4572000"/>
            <a:ext cx="685800" cy="3810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1635" tIns="40817" rIns="81635" bIns="40817" anchor="ctr"/>
          <a:lstStyle>
            <a:lvl1pPr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59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6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14343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Conditional Distributions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67137"/>
            <a:ext cx="9143999" cy="4794513"/>
          </a:xfrm>
          <a:ln/>
        </p:spPr>
        <p:txBody>
          <a:bodyPr>
            <a:normAutofit/>
          </a:bodyPr>
          <a:lstStyle/>
          <a:p>
            <a:pPr marL="342900" indent="-342900"/>
            <a:r>
              <a:rPr lang="en-US" altLang="en-US" sz="3200" dirty="0"/>
              <a:t>A </a:t>
            </a:r>
            <a:r>
              <a:rPr lang="en-US" altLang="en-US" sz="3200" dirty="0">
                <a:solidFill>
                  <a:schemeClr val="hlink"/>
                </a:solidFill>
              </a:rPr>
              <a:t>conditional distribution </a:t>
            </a:r>
            <a:r>
              <a:rPr lang="en-US" altLang="en-US" sz="3200" dirty="0"/>
              <a:t>shows the distribution of one variable for just the individuals who satisfy some condition on another variable.</a:t>
            </a:r>
          </a:p>
          <a:p>
            <a:pPr marL="742950" lvl="1" indent="-285750"/>
            <a:r>
              <a:rPr lang="en-US" altLang="en-US" sz="2800" dirty="0"/>
              <a:t>The following is the conditional distribution of ticket </a:t>
            </a:r>
            <a:r>
              <a:rPr lang="en-US" altLang="en-US" sz="2800" i="1" dirty="0"/>
              <a:t>Class</a:t>
            </a:r>
            <a:r>
              <a:rPr lang="en-US" altLang="en-US" sz="2800" dirty="0"/>
              <a:t>, conditional on being </a:t>
            </a:r>
            <a:r>
              <a:rPr lang="en-US" altLang="en-US" sz="2800" i="1" dirty="0"/>
              <a:t>Alive</a:t>
            </a:r>
            <a:r>
              <a:rPr lang="en-US" altLang="en-US" sz="2800" dirty="0"/>
              <a:t>:</a:t>
            </a:r>
          </a:p>
        </p:txBody>
      </p:sp>
      <p:pic>
        <p:nvPicPr>
          <p:cNvPr id="528388" name="Picture 4" descr="ta03-0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54" y="3831200"/>
            <a:ext cx="7100888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83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2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Conditional Distributions (cont.)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idx="1"/>
          </p:nvPr>
        </p:nvSpPr>
        <p:spPr>
          <a:xfrm>
            <a:off x="1" y="1829167"/>
            <a:ext cx="9144000" cy="3636510"/>
          </a:xfrm>
          <a:ln/>
        </p:spPr>
        <p:txBody>
          <a:bodyPr/>
          <a:lstStyle/>
          <a:p>
            <a:pPr marL="742950" lvl="1" indent="-285750"/>
            <a:r>
              <a:rPr lang="en-US" altLang="en-US" sz="2800" dirty="0"/>
              <a:t>The following is the conditional distribution of ticket </a:t>
            </a:r>
            <a:r>
              <a:rPr lang="en-US" altLang="en-US" sz="2800" i="1" dirty="0"/>
              <a:t>Class</a:t>
            </a:r>
            <a:r>
              <a:rPr lang="en-US" altLang="en-US" sz="2800" dirty="0"/>
              <a:t>, conditional on being </a:t>
            </a:r>
            <a:r>
              <a:rPr lang="en-US" altLang="en-US" sz="2800" i="1" dirty="0"/>
              <a:t>Dead</a:t>
            </a:r>
            <a:r>
              <a:rPr lang="en-US" altLang="en-US" sz="2800" dirty="0"/>
              <a:t>:</a:t>
            </a:r>
          </a:p>
          <a:p>
            <a:pPr marL="342900" indent="-342900"/>
            <a:endParaRPr lang="en-US" altLang="en-US" dirty="0"/>
          </a:p>
        </p:txBody>
      </p:sp>
      <p:pic>
        <p:nvPicPr>
          <p:cNvPr id="529412" name="Picture 4" descr="ta03-0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88" y="3647422"/>
            <a:ext cx="7262812" cy="239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68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94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2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1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09997" y="472946"/>
            <a:ext cx="7524003" cy="970450"/>
          </a:xfrm>
        </p:spPr>
        <p:txBody>
          <a:bodyPr/>
          <a:lstStyle/>
          <a:p>
            <a:r>
              <a:rPr lang="en-US" altLang="en-US"/>
              <a:t>Conditional Distributions (cont.)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857780"/>
            <a:ext cx="9144000" cy="4572000"/>
          </a:xfrm>
          <a:ln/>
        </p:spPr>
        <p:txBody>
          <a:bodyPr>
            <a:normAutofit/>
          </a:bodyPr>
          <a:lstStyle/>
          <a:p>
            <a:pPr marL="342900" indent="-342900"/>
            <a:r>
              <a:rPr lang="en-US" altLang="en-US" sz="3200" dirty="0"/>
              <a:t>Is there a difference in class for those who survived and those who perished?</a:t>
            </a:r>
          </a:p>
          <a:p>
            <a:pPr marL="342900" indent="-342900"/>
            <a:endParaRPr lang="en-US" altLang="en-US" sz="3200" dirty="0"/>
          </a:p>
          <a:p>
            <a:pPr marL="342900" indent="-342900"/>
            <a:r>
              <a:rPr lang="en-US" altLang="en-US" sz="3200" dirty="0"/>
              <a:t>This is better                                                                    shown with                                                                           pie charts of                                                                           the two                                                                distributions: </a:t>
            </a:r>
          </a:p>
        </p:txBody>
      </p:sp>
      <p:pic>
        <p:nvPicPr>
          <p:cNvPr id="530436" name="Picture 4" descr="03-0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728" y="3123372"/>
            <a:ext cx="5286375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96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Conditional Distributions (cont.)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797627"/>
            <a:ext cx="9144000" cy="4972479"/>
          </a:xfrm>
          <a:ln/>
        </p:spPr>
        <p:txBody>
          <a:bodyPr>
            <a:noAutofit/>
          </a:bodyPr>
          <a:lstStyle/>
          <a:p>
            <a:pPr marL="342900" indent="-342900"/>
            <a:r>
              <a:rPr lang="en-US" altLang="en-US" sz="2800" dirty="0"/>
              <a:t>Is the distribution of </a:t>
            </a:r>
            <a:r>
              <a:rPr lang="en-US" altLang="en-US" sz="2800" i="1" dirty="0"/>
              <a:t>Class </a:t>
            </a:r>
            <a:r>
              <a:rPr lang="en-US" altLang="en-US" sz="2800" dirty="0"/>
              <a:t>for the survivors different from that of the non-survivors?</a:t>
            </a:r>
          </a:p>
          <a:p>
            <a:pPr marL="342900" indent="-342900"/>
            <a:r>
              <a:rPr lang="en-US" altLang="en-US" sz="2800" dirty="0"/>
              <a:t>Do you think that Class and Survival are associated?</a:t>
            </a:r>
          </a:p>
          <a:p>
            <a:pPr marL="342900" indent="-342900"/>
            <a:r>
              <a:rPr lang="en-US" altLang="en-US" sz="2800" dirty="0"/>
              <a:t>So is Class and Survival independent of each other?</a:t>
            </a:r>
          </a:p>
          <a:p>
            <a:pPr marL="342900" indent="-342900"/>
            <a:endParaRPr lang="en-US" altLang="en-US" sz="2800" dirty="0"/>
          </a:p>
          <a:p>
            <a:pPr marL="342900" indent="-342900"/>
            <a:endParaRPr lang="en-US" altLang="en-US" sz="2800" dirty="0"/>
          </a:p>
          <a:p>
            <a:pPr marL="342900" indent="-342900"/>
            <a:endParaRPr lang="en-US" altLang="en-US" sz="2800" dirty="0"/>
          </a:p>
          <a:p>
            <a:pPr marL="342900" indent="-342900"/>
            <a:r>
              <a:rPr lang="en-US" altLang="en-US" sz="2800" dirty="0"/>
              <a:t>The variables are considered </a:t>
            </a:r>
            <a:r>
              <a:rPr lang="en-US" altLang="en-US" sz="2800" dirty="0">
                <a:solidFill>
                  <a:schemeClr val="hlink"/>
                </a:solidFill>
              </a:rPr>
              <a:t>independent</a:t>
            </a:r>
            <a:r>
              <a:rPr lang="en-US" altLang="en-US" sz="2800" dirty="0"/>
              <a:t> when the distribution of one variable is the same for all categories of the other variable.</a:t>
            </a:r>
          </a:p>
        </p:txBody>
      </p:sp>
    </p:spTree>
    <p:extLst>
      <p:ext uri="{BB962C8B-B14F-4D97-AF65-F5344CB8AC3E}">
        <p14:creationId xmlns:p14="http://schemas.microsoft.com/office/powerpoint/2010/main" val="103217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1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1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76200"/>
            <a:ext cx="8305800" cy="992188"/>
          </a:xfrm>
        </p:spPr>
        <p:txBody>
          <a:bodyPr/>
          <a:lstStyle/>
          <a:p>
            <a:pPr eaLnBrk="1" hangingPunct="1"/>
            <a:r>
              <a:rPr lang="en-US" altLang="en-US" sz="2900" b="1" u="sng"/>
              <a:t>Three Rules of Data Analysis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066800"/>
            <a:ext cx="8294687" cy="5105400"/>
          </a:xfrm>
        </p:spPr>
        <p:txBody>
          <a:bodyPr/>
          <a:lstStyle/>
          <a:p>
            <a:pPr marL="1223963" lvl="2" indent="-407988" eaLnBrk="1" hangingPunct="1">
              <a:buClr>
                <a:schemeClr val="tx1"/>
              </a:buClr>
              <a:buSzPct val="90000"/>
              <a:buFontTx/>
              <a:buAutoNum type="arabicPeriod"/>
            </a:pPr>
            <a:r>
              <a:rPr lang="en-US" altLang="en-US" sz="2800" dirty="0">
                <a:solidFill>
                  <a:schemeClr val="hlink"/>
                </a:solidFill>
              </a:rPr>
              <a:t>Make a picture</a:t>
            </a:r>
            <a:r>
              <a:rPr lang="en-US" altLang="en-US" sz="2800" dirty="0"/>
              <a:t> - things may be revealed that are not obvious in the raw data - things to </a:t>
            </a:r>
            <a:r>
              <a:rPr lang="en-US" altLang="en-US" sz="2800" i="1" u="sng" dirty="0"/>
              <a:t>think</a:t>
            </a:r>
            <a:r>
              <a:rPr lang="en-US" altLang="en-US" sz="2800" dirty="0"/>
              <a:t> about.</a:t>
            </a:r>
          </a:p>
          <a:p>
            <a:pPr marL="1223963" lvl="2" indent="-407988" eaLnBrk="1" hangingPunct="1">
              <a:buClr>
                <a:schemeClr val="tx1"/>
              </a:buClr>
              <a:buSzPct val="90000"/>
              <a:buFontTx/>
              <a:buAutoNum type="arabicPeriod"/>
            </a:pPr>
            <a:endParaRPr lang="en-US" altLang="en-US" sz="2800" dirty="0"/>
          </a:p>
          <a:p>
            <a:pPr marL="1223963" lvl="2" indent="-407988" eaLnBrk="1" hangingPunct="1">
              <a:buClr>
                <a:schemeClr val="tx1"/>
              </a:buClr>
              <a:buSzPct val="90000"/>
              <a:buFontTx/>
              <a:buAutoNum type="arabicPeriod"/>
            </a:pPr>
            <a:r>
              <a:rPr lang="en-US" altLang="en-US" sz="2800" dirty="0">
                <a:solidFill>
                  <a:schemeClr val="hlink"/>
                </a:solidFill>
              </a:rPr>
              <a:t>Make a picture</a:t>
            </a:r>
            <a:r>
              <a:rPr lang="en-US" altLang="en-US" sz="2800" dirty="0"/>
              <a:t> - important features and patterns in the data will </a:t>
            </a:r>
            <a:r>
              <a:rPr lang="en-US" altLang="en-US" sz="2800" i="1" u="sng" dirty="0"/>
              <a:t>show</a:t>
            </a:r>
            <a:r>
              <a:rPr lang="en-US" altLang="en-US" sz="2800" dirty="0"/>
              <a:t> up. You may also see things that you did not expect.</a:t>
            </a:r>
          </a:p>
          <a:p>
            <a:pPr marL="1223963" lvl="2" indent="-407988" eaLnBrk="1" hangingPunct="1">
              <a:buClr>
                <a:schemeClr val="tx1"/>
              </a:buClr>
              <a:buSzPct val="90000"/>
              <a:buFontTx/>
              <a:buAutoNum type="arabicPeriod"/>
            </a:pPr>
            <a:endParaRPr lang="en-US" altLang="en-US" sz="2800" dirty="0"/>
          </a:p>
          <a:p>
            <a:pPr marL="1223963" lvl="2" indent="-407988" eaLnBrk="1" hangingPunct="1">
              <a:buClr>
                <a:schemeClr val="tx1"/>
              </a:buClr>
              <a:buSzPct val="90000"/>
              <a:buFontTx/>
              <a:buAutoNum type="arabicPeriod"/>
            </a:pPr>
            <a:r>
              <a:rPr lang="en-US" altLang="en-US" sz="2800" dirty="0">
                <a:solidFill>
                  <a:schemeClr val="hlink"/>
                </a:solidFill>
              </a:rPr>
              <a:t>Make a picture</a:t>
            </a:r>
            <a:r>
              <a:rPr lang="en-US" altLang="en-US" sz="2800" dirty="0"/>
              <a:t> - the best way to </a:t>
            </a:r>
            <a:r>
              <a:rPr lang="en-US" altLang="en-US" sz="2800" i="1" u="sng" dirty="0"/>
              <a:t>tell</a:t>
            </a:r>
            <a:r>
              <a:rPr lang="en-US" altLang="en-US" sz="2800" dirty="0"/>
              <a:t> others about your data is with a well-chosen picture.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2051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Segmented Bar Charts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961705"/>
            <a:ext cx="4976812" cy="5029200"/>
          </a:xfrm>
          <a:ln/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altLang="en-US" sz="2800" dirty="0"/>
              <a:t>A </a:t>
            </a:r>
            <a:r>
              <a:rPr lang="en-US" altLang="en-US" sz="2800" dirty="0">
                <a:solidFill>
                  <a:schemeClr val="hlink"/>
                </a:solidFill>
              </a:rPr>
              <a:t>segmented bar chart</a:t>
            </a:r>
            <a:r>
              <a:rPr lang="en-US" altLang="en-US" sz="2800" dirty="0"/>
              <a:t> displays the same information as a pie chart, but in the form of bars instead of circles.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800" dirty="0"/>
              <a:t>Each bar is treated as the “whole” and is divided into segments corresponding to the percentage in each group.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800" dirty="0"/>
              <a:t>Here is the segmented bar chart for ticket </a:t>
            </a:r>
            <a:r>
              <a:rPr lang="en-US" altLang="en-US" sz="2800" i="1" dirty="0"/>
              <a:t>Class</a:t>
            </a:r>
            <a:r>
              <a:rPr lang="en-US" altLang="en-US" sz="2800" dirty="0"/>
              <a:t> by </a:t>
            </a:r>
            <a:r>
              <a:rPr lang="en-US" altLang="en-US" sz="2800" i="1" dirty="0"/>
              <a:t>Survival</a:t>
            </a:r>
            <a:r>
              <a:rPr lang="en-US" altLang="en-US" sz="2800" dirty="0"/>
              <a:t> status:</a:t>
            </a:r>
          </a:p>
        </p:txBody>
      </p:sp>
      <p:sp>
        <p:nvSpPr>
          <p:cNvPr id="53248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68850" y="1600200"/>
            <a:ext cx="4070350" cy="4572000"/>
          </a:xfrm>
          <a:ln/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None/>
            </a:pPr>
            <a:r>
              <a:rPr lang="en-US" altLang="en-US" sz="2400"/>
              <a:t>  </a:t>
            </a:r>
          </a:p>
        </p:txBody>
      </p:sp>
      <p:pic>
        <p:nvPicPr>
          <p:cNvPr id="532485" name="Picture 5" descr="03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2" y="2025205"/>
            <a:ext cx="401637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36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3420E-7FB9-4A4F-8440-308355A3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Classwork: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614FE-D5DA-4EB5-A3F7-9FA3562C9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Chapter 2 Example Problems</a:t>
            </a:r>
          </a:p>
        </p:txBody>
      </p:sp>
    </p:spTree>
    <p:extLst>
      <p:ext uri="{BB962C8B-B14F-4D97-AF65-F5344CB8AC3E}">
        <p14:creationId xmlns:p14="http://schemas.microsoft.com/office/powerpoint/2010/main" val="2053073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295400"/>
            <a:ext cx="8294687" cy="4876800"/>
          </a:xfrm>
        </p:spPr>
        <p:txBody>
          <a:bodyPr/>
          <a:lstStyle/>
          <a:p>
            <a:pPr marL="304800" indent="-304800" eaLnBrk="1" hangingPunct="1">
              <a:lnSpc>
                <a:spcPct val="90000"/>
              </a:lnSpc>
            </a:pPr>
            <a:r>
              <a:rPr lang="en-US" altLang="en-US"/>
              <a:t>Don’t violate the area principle. </a:t>
            </a:r>
          </a:p>
          <a:p>
            <a:pPr marL="304800" indent="-304800" eaLnBrk="1" hangingPunct="1">
              <a:lnSpc>
                <a:spcPct val="90000"/>
              </a:lnSpc>
            </a:pPr>
            <a:endParaRPr lang="en-US" altLang="en-US"/>
          </a:p>
          <a:p>
            <a:pPr marL="304800" indent="-304800" eaLnBrk="1" hangingPunct="1">
              <a:lnSpc>
                <a:spcPct val="90000"/>
              </a:lnSpc>
            </a:pPr>
            <a:endParaRPr lang="en-US" altLang="en-US"/>
          </a:p>
          <a:p>
            <a:pPr marL="304800" indent="-304800" eaLnBrk="1" hangingPunct="1">
              <a:lnSpc>
                <a:spcPct val="90000"/>
              </a:lnSpc>
            </a:pPr>
            <a:endParaRPr lang="en-US" altLang="en-US"/>
          </a:p>
          <a:p>
            <a:pPr marL="304800" indent="-304800" eaLnBrk="1" hangingPunct="1">
              <a:lnSpc>
                <a:spcPct val="90000"/>
              </a:lnSpc>
            </a:pPr>
            <a:endParaRPr lang="en-US" altLang="en-US"/>
          </a:p>
          <a:p>
            <a:pPr marL="304800" indent="-304800" eaLnBrk="1" hangingPunct="1">
              <a:lnSpc>
                <a:spcPct val="90000"/>
              </a:lnSpc>
            </a:pPr>
            <a:endParaRPr lang="en-US" altLang="en-US"/>
          </a:p>
          <a:p>
            <a:pPr marL="304800" indent="-304800" eaLnBrk="1" hangingPunct="1">
              <a:lnSpc>
                <a:spcPct val="90000"/>
              </a:lnSpc>
            </a:pPr>
            <a:endParaRPr lang="en-US" altLang="en-US"/>
          </a:p>
          <a:p>
            <a:pPr marL="661988" lvl="1" indent="-254000"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7030A0"/>
                </a:solidFill>
              </a:rPr>
              <a:t>Some people might like the pie chart on the left, but it violates the area principal.  </a:t>
            </a:r>
          </a:p>
        </p:txBody>
      </p:sp>
      <p:pic>
        <p:nvPicPr>
          <p:cNvPr id="20483" name="Picture 2" descr="ait03-p3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03400"/>
            <a:ext cx="8340725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05800" cy="992188"/>
          </a:xfrm>
        </p:spPr>
        <p:txBody>
          <a:bodyPr/>
          <a:lstStyle/>
          <a:p>
            <a:pPr eaLnBrk="1" hangingPunct="1"/>
            <a:r>
              <a:rPr lang="en-US" altLang="en-US" b="1" u="sng"/>
              <a:t>What Can Go Wrong?</a:t>
            </a:r>
          </a:p>
        </p:txBody>
      </p:sp>
    </p:spTree>
    <p:extLst>
      <p:ext uri="{BB962C8B-B14F-4D97-AF65-F5344CB8AC3E}">
        <p14:creationId xmlns:p14="http://schemas.microsoft.com/office/powerpoint/2010/main" val="269450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Can Go Wrong? (cont.)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0" y="2621536"/>
            <a:ext cx="9143999" cy="3636510"/>
          </a:xfrm>
          <a:ln/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altLang="en-US" sz="2800" dirty="0"/>
              <a:t>Keep it honest—make sure your display shows what it says it shows.</a:t>
            </a:r>
          </a:p>
          <a:p>
            <a:pPr marL="342900" indent="-342900">
              <a:lnSpc>
                <a:spcPct val="90000"/>
              </a:lnSpc>
            </a:pPr>
            <a:endParaRPr lang="en-US" altLang="en-US" sz="2800" dirty="0"/>
          </a:p>
          <a:p>
            <a:pPr marL="342900" indent="-342900">
              <a:lnSpc>
                <a:spcPct val="90000"/>
              </a:lnSpc>
            </a:pPr>
            <a:endParaRPr lang="en-US" altLang="en-US" sz="2800" dirty="0"/>
          </a:p>
          <a:p>
            <a:pPr marL="342900" indent="-342900">
              <a:lnSpc>
                <a:spcPct val="90000"/>
              </a:lnSpc>
            </a:pPr>
            <a:endParaRPr lang="en-US" altLang="en-US" sz="2800" dirty="0"/>
          </a:p>
          <a:p>
            <a:pPr marL="342900" indent="-342900">
              <a:lnSpc>
                <a:spcPct val="90000"/>
              </a:lnSpc>
            </a:pPr>
            <a:endParaRPr lang="en-US" altLang="en-US" sz="2800" dirty="0"/>
          </a:p>
          <a:p>
            <a:pPr marL="342900" indent="-342900">
              <a:lnSpc>
                <a:spcPct val="90000"/>
              </a:lnSpc>
            </a:pPr>
            <a:endParaRPr lang="en-US" altLang="en-US" sz="2800" dirty="0"/>
          </a:p>
          <a:p>
            <a:pPr marL="742950" lvl="1" indent="-285750">
              <a:lnSpc>
                <a:spcPct val="90000"/>
              </a:lnSpc>
            </a:pPr>
            <a:r>
              <a:rPr lang="en-US" altLang="en-US" sz="2400" dirty="0"/>
              <a:t>This plot of the percentage of high-school students who engage in specified dangerous behaviors has a problem. Can you see it?</a:t>
            </a:r>
          </a:p>
        </p:txBody>
      </p:sp>
      <p:pic>
        <p:nvPicPr>
          <p:cNvPr id="534532" name="Picture 4" descr="ait03-p3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314" y="3115951"/>
            <a:ext cx="5124853" cy="266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39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3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4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4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4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/>
              <a:t>What Can Go Wrong? (cont.)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600200"/>
            <a:ext cx="8066087" cy="4572000"/>
          </a:xfrm>
        </p:spPr>
        <p:txBody>
          <a:bodyPr/>
          <a:lstStyle/>
          <a:p>
            <a:pPr marL="304800" indent="-304800" eaLnBrk="1" hangingPunct="1">
              <a:lnSpc>
                <a:spcPct val="120000"/>
              </a:lnSpc>
            </a:pPr>
            <a:r>
              <a:rPr lang="en-US" altLang="en-US" sz="3600"/>
              <a:t>Be sure to use enough individuals! </a:t>
            </a:r>
          </a:p>
          <a:p>
            <a:pPr marL="661988" lvl="1" indent="-254000" eaLnBrk="1" hangingPunct="1">
              <a:lnSpc>
                <a:spcPct val="120000"/>
              </a:lnSpc>
            </a:pPr>
            <a:r>
              <a:rPr lang="en-US" altLang="en-US" sz="3600"/>
              <a:t>Don’t make a report like:</a:t>
            </a:r>
          </a:p>
          <a:p>
            <a:pPr marL="855663" lvl="2" indent="6350"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en-US" sz="3200"/>
          </a:p>
          <a:p>
            <a:pPr marL="855663" lvl="2" indent="635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en-US" sz="3200" b="1">
                <a:solidFill>
                  <a:srgbClr val="7030A0"/>
                </a:solidFill>
              </a:rPr>
              <a:t>“66.67% of the participants in our drug study had improved health…</a:t>
            </a:r>
          </a:p>
          <a:p>
            <a:pPr marL="855663" lvl="2" indent="635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en-US" sz="3200" b="1">
                <a:solidFill>
                  <a:srgbClr val="7030A0"/>
                </a:solidFill>
              </a:rPr>
              <a:t>	… the other one died.”</a:t>
            </a:r>
          </a:p>
          <a:p>
            <a:pPr marL="304800" indent="-304800"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66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have we learned?</a:t>
            </a:r>
            <a:r>
              <a:rPr lang="en-US" altLang="en-US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idx="1"/>
          </p:nvPr>
        </p:nvSpPr>
        <p:spPr>
          <a:xfrm>
            <a:off x="-1" y="2222287"/>
            <a:ext cx="9144001" cy="3636510"/>
          </a:xfrm>
          <a:ln/>
        </p:spPr>
        <p:txBody>
          <a:bodyPr>
            <a:noAutofit/>
          </a:bodyPr>
          <a:lstStyle/>
          <a:p>
            <a:pPr marL="342900" indent="-342900"/>
            <a:r>
              <a:rPr lang="en-US" altLang="en-US" sz="2800" dirty="0"/>
              <a:t>We can summarize categorical data by counting the number of cases in each category (expressing these as counts or </a:t>
            </a:r>
            <a:r>
              <a:rPr lang="en-US" altLang="en-US" sz="2800" dirty="0" err="1"/>
              <a:t>percents</a:t>
            </a:r>
            <a:r>
              <a:rPr lang="en-US" altLang="en-US" sz="2800" dirty="0"/>
              <a:t>).</a:t>
            </a:r>
          </a:p>
          <a:p>
            <a:pPr marL="342900" indent="-342900"/>
            <a:r>
              <a:rPr lang="en-US" altLang="en-US" sz="2800" dirty="0"/>
              <a:t>We can display the distribution in a bar chart or pie chart.</a:t>
            </a:r>
          </a:p>
          <a:p>
            <a:pPr marL="342900" indent="-342900"/>
            <a:r>
              <a:rPr lang="en-US" altLang="en-US" sz="2800" dirty="0"/>
              <a:t>And, we can examine two-way tables called contingency tables, examining marginal and/or conditional distributions of the variables.</a:t>
            </a:r>
          </a:p>
        </p:txBody>
      </p:sp>
    </p:spTree>
    <p:extLst>
      <p:ext uri="{BB962C8B-B14F-4D97-AF65-F5344CB8AC3E}">
        <p14:creationId xmlns:p14="http://schemas.microsoft.com/office/powerpoint/2010/main" val="29296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A24BA-6405-4C1F-B1BF-CFE5B5CA9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Classwork: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B21B9-0934-421A-8138-0E8EEF215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Chapter 2 Test Review</a:t>
            </a:r>
          </a:p>
        </p:txBody>
      </p:sp>
    </p:spTree>
    <p:extLst>
      <p:ext uri="{BB962C8B-B14F-4D97-AF65-F5344CB8AC3E}">
        <p14:creationId xmlns:p14="http://schemas.microsoft.com/office/powerpoint/2010/main" val="1279335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BA913-5BB0-42AF-B1BE-146399B10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A8161-C930-4F9F-9F46-382F00B13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/>
              <a:t>Chapter 2 Test Tomorrow!</a:t>
            </a:r>
          </a:p>
        </p:txBody>
      </p:sp>
    </p:spTree>
    <p:extLst>
      <p:ext uri="{BB962C8B-B14F-4D97-AF65-F5344CB8AC3E}">
        <p14:creationId xmlns:p14="http://schemas.microsoft.com/office/powerpoint/2010/main" val="4289113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305800" cy="992188"/>
          </a:xfrm>
        </p:spPr>
        <p:txBody>
          <a:bodyPr/>
          <a:lstStyle/>
          <a:p>
            <a:pPr eaLnBrk="1" hangingPunct="1"/>
            <a:r>
              <a:rPr lang="en-US" altLang="en-US" b="1" u="sng"/>
              <a:t>Frequency Tables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763000" cy="5943600"/>
          </a:xfrm>
        </p:spPr>
        <p:txBody>
          <a:bodyPr/>
          <a:lstStyle/>
          <a:p>
            <a:pPr marL="304800" indent="-304800" eaLnBrk="1" hangingPunct="1">
              <a:lnSpc>
                <a:spcPct val="90000"/>
              </a:lnSpc>
            </a:pPr>
            <a:r>
              <a:rPr lang="en-US" altLang="en-US" sz="2400" dirty="0"/>
              <a:t>For categorical variables, we often compile data by counting the number of values in each category and display these counts in a </a:t>
            </a:r>
            <a:r>
              <a:rPr lang="en-US" altLang="en-US" sz="2400" dirty="0">
                <a:solidFill>
                  <a:schemeClr val="hlink"/>
                </a:solidFill>
              </a:rPr>
              <a:t>frequency table:</a:t>
            </a:r>
            <a:endParaRPr lang="en-US" altLang="en-US" sz="2400" dirty="0"/>
          </a:p>
          <a:p>
            <a:pPr marL="304800" indent="-304800" eaLnBrk="1" hangingPunct="1">
              <a:lnSpc>
                <a:spcPct val="90000"/>
              </a:lnSpc>
            </a:pPr>
            <a:endParaRPr lang="en-US" altLang="en-US" sz="2400" dirty="0"/>
          </a:p>
          <a:p>
            <a:pPr marL="304800" indent="-304800" eaLnBrk="1" hangingPunct="1">
              <a:lnSpc>
                <a:spcPct val="90000"/>
              </a:lnSpc>
            </a:pPr>
            <a:endParaRPr lang="en-US" altLang="en-US" sz="2400" dirty="0"/>
          </a:p>
          <a:p>
            <a:pPr marL="304800" indent="-304800" eaLnBrk="1" hangingPunct="1">
              <a:lnSpc>
                <a:spcPct val="90000"/>
              </a:lnSpc>
            </a:pPr>
            <a:endParaRPr lang="en-US" altLang="en-US" sz="2400" dirty="0"/>
          </a:p>
          <a:p>
            <a:pPr marL="304800" indent="-304800" eaLnBrk="1" hangingPunct="1">
              <a:lnSpc>
                <a:spcPct val="90000"/>
              </a:lnSpc>
            </a:pPr>
            <a:endParaRPr lang="en-US" altLang="en-US" sz="2400" dirty="0"/>
          </a:p>
          <a:p>
            <a:pPr marL="304800" indent="-304800" eaLnBrk="1" hangingPunct="1">
              <a:lnSpc>
                <a:spcPct val="90000"/>
              </a:lnSpc>
            </a:pPr>
            <a:endParaRPr lang="en-US" altLang="en-US" sz="2400" dirty="0"/>
          </a:p>
          <a:p>
            <a:pPr marL="304800" indent="-304800" eaLnBrk="1" hangingPunct="1">
              <a:lnSpc>
                <a:spcPct val="90000"/>
              </a:lnSpc>
            </a:pPr>
            <a:endParaRPr lang="en-US" altLang="en-US" sz="1800" dirty="0"/>
          </a:p>
          <a:p>
            <a:pPr marL="304800" indent="-304800" eaLnBrk="1" hangingPunct="1">
              <a:lnSpc>
                <a:spcPct val="90000"/>
              </a:lnSpc>
            </a:pPr>
            <a:endParaRPr lang="en-US" altLang="en-US" sz="2400" dirty="0"/>
          </a:p>
          <a:p>
            <a:pPr marL="304800" indent="-304800" eaLnBrk="1" hangingPunct="1">
              <a:lnSpc>
                <a:spcPct val="90000"/>
              </a:lnSpc>
            </a:pPr>
            <a:r>
              <a:rPr lang="en-US" altLang="en-US" sz="2400" dirty="0"/>
              <a:t>A </a:t>
            </a:r>
            <a:r>
              <a:rPr lang="en-US" altLang="en-US" sz="2400" dirty="0">
                <a:solidFill>
                  <a:schemeClr val="hlink"/>
                </a:solidFill>
              </a:rPr>
              <a:t>relative frequency table</a:t>
            </a:r>
            <a:r>
              <a:rPr lang="en-US" altLang="en-US" sz="2400" dirty="0"/>
              <a:t> is similar, but shows percentages instead of counts.</a:t>
            </a:r>
          </a:p>
          <a:p>
            <a:pPr marL="304800" indent="-304800" eaLnBrk="1" hangingPunct="1">
              <a:lnSpc>
                <a:spcPct val="90000"/>
              </a:lnSpc>
            </a:pPr>
            <a:endParaRPr lang="en-US" altLang="en-US" sz="2400" dirty="0"/>
          </a:p>
          <a:p>
            <a:pPr marL="304800" indent="-304800" eaLnBrk="1" hangingPunct="1"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6148" name="Picture 4" descr="ta03-0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93950"/>
            <a:ext cx="34242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a03-0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86013"/>
            <a:ext cx="3132138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 Arrow 6"/>
          <p:cNvSpPr>
            <a:spLocks noChangeArrowheads="1"/>
          </p:cNvSpPr>
          <p:nvPr/>
        </p:nvSpPr>
        <p:spPr bwMode="auto">
          <a:xfrm>
            <a:off x="7696200" y="2901950"/>
            <a:ext cx="1143000" cy="381000"/>
          </a:xfrm>
          <a:prstGeom prst="leftArrow">
            <a:avLst>
              <a:gd name="adj1" fmla="val 50000"/>
              <a:gd name="adj2" fmla="val 49986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81635" tIns="40817" rIns="81635" bIns="40817" anchor="ctr"/>
          <a:lstStyle>
            <a:lvl1pPr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/>
              <a:t>How ???</a:t>
            </a:r>
          </a:p>
        </p:txBody>
      </p:sp>
    </p:spTree>
    <p:extLst>
      <p:ext uri="{BB962C8B-B14F-4D97-AF65-F5344CB8AC3E}">
        <p14:creationId xmlns:p14="http://schemas.microsoft.com/office/powerpoint/2010/main" val="226522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What’s Wrong With This Picture?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idx="1"/>
          </p:nvPr>
        </p:nvSpPr>
        <p:spPr>
          <a:xfrm>
            <a:off x="616813" y="3046534"/>
            <a:ext cx="7524003" cy="3636510"/>
          </a:xfrm>
          <a:ln/>
        </p:spPr>
        <p:txBody>
          <a:bodyPr/>
          <a:lstStyle/>
          <a:p>
            <a:pPr marL="342900" indent="-342900"/>
            <a:r>
              <a:rPr lang="en-US" altLang="en-US" sz="2800" dirty="0"/>
              <a:t>You might think that </a:t>
            </a:r>
          </a:p>
          <a:p>
            <a:pPr marL="342900" indent="-342900">
              <a:buFont typeface="Wingdings" panose="05000000000000000000" pitchFamily="2" charset="2"/>
              <a:buNone/>
            </a:pPr>
            <a:r>
              <a:rPr lang="en-US" altLang="en-US" sz="2800" dirty="0"/>
              <a:t>a good way to show </a:t>
            </a:r>
          </a:p>
          <a:p>
            <a:pPr marL="342900" indent="-342900">
              <a:buFont typeface="Wingdings" panose="05000000000000000000" pitchFamily="2" charset="2"/>
              <a:buNone/>
            </a:pPr>
            <a:r>
              <a:rPr lang="en-US" altLang="en-US" sz="2800" dirty="0"/>
              <a:t>the </a:t>
            </a:r>
            <a:r>
              <a:rPr lang="en-US" altLang="en-US" sz="2800" i="1" dirty="0"/>
              <a:t>Titanic</a:t>
            </a:r>
            <a:r>
              <a:rPr lang="en-US" altLang="en-US" sz="2800" dirty="0"/>
              <a:t> data is </a:t>
            </a:r>
          </a:p>
          <a:p>
            <a:pPr marL="342900" indent="-342900">
              <a:buFont typeface="Wingdings" panose="05000000000000000000" pitchFamily="2" charset="2"/>
              <a:buNone/>
            </a:pPr>
            <a:r>
              <a:rPr lang="en-US" altLang="en-US" sz="2800" dirty="0"/>
              <a:t>with this display:</a:t>
            </a:r>
          </a:p>
          <a:p>
            <a:pPr marL="342900" indent="-342900"/>
            <a:endParaRPr lang="en-US" altLang="en-US" dirty="0"/>
          </a:p>
          <a:p>
            <a:pPr marL="342900" indent="-342900"/>
            <a:endParaRPr lang="en-US" altLang="en-US" dirty="0"/>
          </a:p>
          <a:p>
            <a:pPr marL="342900" indent="-342900">
              <a:buFont typeface="Wingdings" panose="05000000000000000000" pitchFamily="2" charset="2"/>
              <a:buNone/>
            </a:pPr>
            <a:endParaRPr lang="en-US" altLang="en-US" dirty="0"/>
          </a:p>
          <a:p>
            <a:pPr marL="342900" indent="-342900"/>
            <a:endParaRPr lang="en-US" altLang="en-US" dirty="0"/>
          </a:p>
          <a:p>
            <a:pPr marL="342900" indent="-342900"/>
            <a:endParaRPr lang="en-US" altLang="en-US" dirty="0"/>
          </a:p>
        </p:txBody>
      </p:sp>
      <p:pic>
        <p:nvPicPr>
          <p:cNvPr id="520196" name="Picture 4" descr="03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475" y="1752599"/>
            <a:ext cx="4331438" cy="498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46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2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2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2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Area Principle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2820470"/>
            <a:ext cx="9143999" cy="4037530"/>
          </a:xfrm>
          <a:ln/>
        </p:spPr>
        <p:txBody>
          <a:bodyPr>
            <a:normAutofit/>
          </a:bodyPr>
          <a:lstStyle/>
          <a:p>
            <a:pPr marL="342900" indent="-342900"/>
            <a:r>
              <a:rPr lang="en-US" altLang="en-US" sz="2800" dirty="0"/>
              <a:t>The ship display violates the </a:t>
            </a:r>
            <a:r>
              <a:rPr lang="en-US" altLang="en-US" sz="2800" dirty="0">
                <a:solidFill>
                  <a:schemeClr val="hlink"/>
                </a:solidFill>
              </a:rPr>
              <a:t>area principle</a:t>
            </a:r>
            <a:r>
              <a:rPr lang="en-US" altLang="en-US" sz="2800" dirty="0"/>
              <a:t>.</a:t>
            </a:r>
          </a:p>
          <a:p>
            <a:pPr marL="342900" indent="-342900"/>
            <a:r>
              <a:rPr lang="en-US" altLang="en-US" sz="2800" dirty="0"/>
              <a:t>The ship display makes it look like most of the people on the </a:t>
            </a:r>
            <a:r>
              <a:rPr lang="en-US" altLang="en-US" sz="2800" i="1" dirty="0"/>
              <a:t>Titanic</a:t>
            </a:r>
            <a:r>
              <a:rPr lang="en-US" altLang="en-US" sz="2800" dirty="0"/>
              <a:t> were crew members, with a few passengers along for the ride.</a:t>
            </a:r>
          </a:p>
          <a:p>
            <a:pPr marL="342900" indent="-342900"/>
            <a:r>
              <a:rPr lang="en-US" altLang="en-US" sz="2800" dirty="0"/>
              <a:t>When we look at each ship, we see the </a:t>
            </a:r>
            <a:r>
              <a:rPr lang="en-US" altLang="en-US" sz="2800" i="1" dirty="0"/>
              <a:t>area</a:t>
            </a:r>
            <a:r>
              <a:rPr lang="en-US" altLang="en-US" sz="2800" dirty="0"/>
              <a:t> taken up by the ship, instead of the </a:t>
            </a:r>
            <a:r>
              <a:rPr lang="en-US" altLang="en-US" sz="2800" i="1" dirty="0"/>
              <a:t>length </a:t>
            </a:r>
            <a:r>
              <a:rPr lang="en-US" altLang="en-US" sz="2800" dirty="0"/>
              <a:t>of the ship.</a:t>
            </a:r>
          </a:p>
        </p:txBody>
      </p:sp>
      <p:pic>
        <p:nvPicPr>
          <p:cNvPr id="5" name="Picture 4" descr="03_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372" y="104104"/>
            <a:ext cx="24489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41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1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1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1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1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1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1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305800" cy="992188"/>
          </a:xfrm>
        </p:spPr>
        <p:txBody>
          <a:bodyPr/>
          <a:lstStyle/>
          <a:p>
            <a:pPr eaLnBrk="1" hangingPunct="1"/>
            <a:r>
              <a:rPr lang="en-US" altLang="en-US" b="1" u="sng"/>
              <a:t>Bar Charts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914400"/>
            <a:ext cx="4179887" cy="2362200"/>
          </a:xfrm>
        </p:spPr>
        <p:txBody>
          <a:bodyPr/>
          <a:lstStyle/>
          <a:p>
            <a:pPr marL="304800" indent="-304800" eaLnBrk="1" hangingPunct="1">
              <a:lnSpc>
                <a:spcPct val="110000"/>
              </a:lnSpc>
            </a:pPr>
            <a:r>
              <a:rPr lang="en-US" altLang="en-US" sz="2400" dirty="0">
                <a:solidFill>
                  <a:schemeClr val="hlink"/>
                </a:solidFill>
              </a:rPr>
              <a:t>Bar charts</a:t>
            </a:r>
            <a:r>
              <a:rPr lang="en-US" altLang="en-US" sz="2400" dirty="0"/>
              <a:t> display the distribution of a categorical variables, showing the counts side-by-side.</a:t>
            </a:r>
          </a:p>
          <a:p>
            <a:pPr marL="304800" indent="-304800" eaLnBrk="1" hangingPunct="1">
              <a:lnSpc>
                <a:spcPct val="110000"/>
              </a:lnSpc>
            </a:pPr>
            <a:endParaRPr lang="en-US" altLang="en-US" sz="2400" dirty="0"/>
          </a:p>
          <a:p>
            <a:pPr marL="304800" indent="-304800" eaLnBrk="1" hangingPunct="1">
              <a:lnSpc>
                <a:spcPct val="110000"/>
              </a:lnSpc>
            </a:pPr>
            <a:endParaRPr lang="en-US" altLang="en-US" sz="2400" b="1" dirty="0">
              <a:solidFill>
                <a:srgbClr val="7030A0"/>
              </a:solidFill>
            </a:endParaRPr>
          </a:p>
          <a:p>
            <a:pPr marL="304800" indent="-304800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en-US" sz="2400" dirty="0"/>
          </a:p>
        </p:txBody>
      </p:sp>
      <p:pic>
        <p:nvPicPr>
          <p:cNvPr id="9221" name="Picture 4" descr="03-0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33400"/>
            <a:ext cx="3810000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03-0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4238"/>
            <a:ext cx="38100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105400" y="3733800"/>
            <a:ext cx="3581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5" tIns="40817" rIns="0" bIns="40817"/>
          <a:lstStyle/>
          <a:p>
            <a:pPr marL="306132" indent="-306132" eaLnBrk="1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chemeClr val="hlink"/>
                </a:solidFill>
                <a:latin typeface="+mn-lt"/>
                <a:cs typeface="+mn-cs"/>
              </a:rPr>
              <a:t>Relative frequency</a:t>
            </a:r>
            <a:r>
              <a:rPr lang="en-US" sz="2400" kern="0" dirty="0">
                <a:latin typeface="+mn-lt"/>
                <a:cs typeface="+mn-cs"/>
              </a:rPr>
              <a:t> </a:t>
            </a:r>
            <a:r>
              <a:rPr lang="en-US" sz="2400" kern="0" dirty="0">
                <a:solidFill>
                  <a:schemeClr val="hlink"/>
                </a:solidFill>
                <a:latin typeface="+mn-lt"/>
                <a:cs typeface="+mn-cs"/>
              </a:rPr>
              <a:t>bar charts</a:t>
            </a:r>
            <a:r>
              <a:rPr lang="en-US" sz="2400" kern="0" dirty="0">
                <a:latin typeface="+mn-lt"/>
                <a:cs typeface="+mn-cs"/>
              </a:rPr>
              <a:t> display the percentages of counts.</a:t>
            </a:r>
          </a:p>
          <a:p>
            <a:pPr marL="306132" indent="-306132" eaLnBrk="1" hangingPunct="1">
              <a:spcBef>
                <a:spcPct val="20000"/>
              </a:spcBef>
              <a:buClr>
                <a:schemeClr val="accent1"/>
              </a:buClr>
              <a:buSzPct val="60000"/>
              <a:defRPr/>
            </a:pPr>
            <a:endParaRPr lang="en-US" sz="2400" kern="0" dirty="0">
              <a:latin typeface="+mn-lt"/>
              <a:cs typeface="+mn-c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62600" y="5446713"/>
            <a:ext cx="3124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Which do you prefer?  Why?</a:t>
            </a:r>
          </a:p>
        </p:txBody>
      </p:sp>
    </p:spTree>
    <p:extLst>
      <p:ext uri="{BB962C8B-B14F-4D97-AF65-F5344CB8AC3E}">
        <p14:creationId xmlns:p14="http://schemas.microsoft.com/office/powerpoint/2010/main" val="361621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4" descr="03-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77" y="2475175"/>
            <a:ext cx="3776133" cy="321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4513" y="446810"/>
            <a:ext cx="8294687" cy="1190080"/>
          </a:xfrm>
        </p:spPr>
        <p:txBody>
          <a:bodyPr/>
          <a:lstStyle/>
          <a:p>
            <a:pPr marL="304800" indent="-304800" eaLnBrk="1" hangingPunct="1">
              <a:lnSpc>
                <a:spcPct val="110000"/>
              </a:lnSpc>
            </a:pPr>
            <a:r>
              <a:rPr lang="en-US" altLang="en-US" sz="2400" dirty="0"/>
              <a:t>When you want to display parts of a whole, you can use a </a:t>
            </a:r>
            <a:r>
              <a:rPr lang="en-US" altLang="en-US" sz="2400" dirty="0">
                <a:solidFill>
                  <a:schemeClr val="hlink"/>
                </a:solidFill>
              </a:rPr>
              <a:t>pie chart</a:t>
            </a:r>
            <a:r>
              <a:rPr lang="en-US" altLang="en-US" sz="2400" dirty="0"/>
              <a:t>.  Pie charts display the counts </a:t>
            </a:r>
            <a:r>
              <a:rPr lang="en-US" altLang="en-US" sz="2400" i="1" dirty="0"/>
              <a:t>or</a:t>
            </a:r>
            <a:r>
              <a:rPr lang="en-US" altLang="en-US" sz="2400" dirty="0"/>
              <a:t> percentages.  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altLang="en-US" sz="2400" b="1" dirty="0">
              <a:solidFill>
                <a:srgbClr val="00B0F0"/>
              </a:solidFill>
            </a:endParaRPr>
          </a:p>
          <a:p>
            <a:pPr marL="304800" indent="-304800" eaLnBrk="1" hangingPunct="1">
              <a:lnSpc>
                <a:spcPct val="110000"/>
              </a:lnSpc>
            </a:pPr>
            <a:endParaRPr lang="en-US" altLang="en-US" sz="2100" dirty="0"/>
          </a:p>
          <a:p>
            <a:pPr marL="304800" indent="-304800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en-US" sz="2100" dirty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05800" cy="633845"/>
          </a:xfrm>
        </p:spPr>
        <p:txBody>
          <a:bodyPr/>
          <a:lstStyle/>
          <a:p>
            <a:pPr eaLnBrk="1" hangingPunct="1"/>
            <a:r>
              <a:rPr lang="en-US" altLang="en-US" b="1" u="sng" dirty="0"/>
              <a:t>Pie Charts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4731412"/>
              </p:ext>
            </p:extLst>
          </p:nvPr>
        </p:nvGraphicFramePr>
        <p:xfrm>
          <a:off x="-304802" y="1185332"/>
          <a:ext cx="5983288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233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4F686-9ABB-488F-A628-580B0119C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some violations of the Area Principle: Tell me what is wrong!</a:t>
            </a:r>
          </a:p>
        </p:txBody>
      </p:sp>
      <p:pic>
        <p:nvPicPr>
          <p:cNvPr id="1026" name="Picture 2" descr="http://careers.harlequin.com/wp-content/uploads/2012/03/stats1.jpg">
            <a:extLst>
              <a:ext uri="{FF2B5EF4-FFF2-40B4-BE49-F238E27FC236}">
                <a16:creationId xmlns:a16="http://schemas.microsoft.com/office/drawing/2014/main" id="{F00B9E9B-E4B4-4AB4-9D0A-AC220F250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571" y="1711644"/>
            <a:ext cx="5022850" cy="498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697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4F686-9ABB-488F-A628-580B0119C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some violations of the Area Principle: Tell me what is wrong!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BB6FAF-7265-403B-A8DD-77EDFA78C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044" y="2036585"/>
            <a:ext cx="6929849" cy="416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4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3212</TotalTime>
  <Words>943</Words>
  <Application>Microsoft Office PowerPoint</Application>
  <PresentationFormat>On-screen Show (4:3)</PresentationFormat>
  <Paragraphs>134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Chapter 2</vt:lpstr>
      <vt:lpstr>Three Rules of Data Analysis</vt:lpstr>
      <vt:lpstr>Frequency Tables</vt:lpstr>
      <vt:lpstr>What’s Wrong With This Picture?</vt:lpstr>
      <vt:lpstr>The Area Principle</vt:lpstr>
      <vt:lpstr>Bar Charts</vt:lpstr>
      <vt:lpstr>Pie Charts</vt:lpstr>
      <vt:lpstr>Examples of some violations of the Area Principle: Tell me what is wrong!</vt:lpstr>
      <vt:lpstr>Examples of some violations of the Area Principle: Tell me what is wrong!</vt:lpstr>
      <vt:lpstr>Examples of some violations of the Area Principle: Tell me what is wrong!</vt:lpstr>
      <vt:lpstr>Examples of some violations of the Area Principle: Tell me what is wrong!</vt:lpstr>
      <vt:lpstr>Classwork:</vt:lpstr>
      <vt:lpstr>Contingency Tables…</vt:lpstr>
      <vt:lpstr>Contingency Tables (cont.)</vt:lpstr>
      <vt:lpstr>Contingency Tables (cont.)</vt:lpstr>
      <vt:lpstr>Conditional Distributions</vt:lpstr>
      <vt:lpstr>Conditional Distributions (cont.)</vt:lpstr>
      <vt:lpstr>Conditional Distributions (cont.)</vt:lpstr>
      <vt:lpstr>Conditional Distributions (cont.)</vt:lpstr>
      <vt:lpstr>Segmented Bar Charts</vt:lpstr>
      <vt:lpstr>Classwork:</vt:lpstr>
      <vt:lpstr>What Can Go Wrong?</vt:lpstr>
      <vt:lpstr>What Can Go Wrong? (cont.)</vt:lpstr>
      <vt:lpstr>What Can Go Wrong? (cont.)</vt:lpstr>
      <vt:lpstr>What have we learned? </vt:lpstr>
      <vt:lpstr>Classwork: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Cassandra</dc:creator>
  <cp:lastModifiedBy>Cassandra</cp:lastModifiedBy>
  <cp:revision>64</cp:revision>
  <dcterms:created xsi:type="dcterms:W3CDTF">2014-08-13T17:24:07Z</dcterms:created>
  <dcterms:modified xsi:type="dcterms:W3CDTF">2018-07-18T13:42:27Z</dcterms:modified>
</cp:coreProperties>
</file>