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8"/>
  </p:notesMasterIdLst>
  <p:sldIdLst>
    <p:sldId id="259" r:id="rId2"/>
    <p:sldId id="260" r:id="rId3"/>
    <p:sldId id="332" r:id="rId4"/>
    <p:sldId id="333" r:id="rId5"/>
    <p:sldId id="263" r:id="rId6"/>
    <p:sldId id="334" r:id="rId7"/>
    <p:sldId id="335" r:id="rId8"/>
    <p:sldId id="339" r:id="rId9"/>
    <p:sldId id="336" r:id="rId10"/>
    <p:sldId id="337" r:id="rId11"/>
    <p:sldId id="268" r:id="rId12"/>
    <p:sldId id="345" r:id="rId13"/>
    <p:sldId id="340" r:id="rId14"/>
    <p:sldId id="341" r:id="rId15"/>
    <p:sldId id="343" r:id="rId16"/>
    <p:sldId id="344" r:id="rId17"/>
    <p:sldId id="306" r:id="rId18"/>
    <p:sldId id="347" r:id="rId19"/>
    <p:sldId id="270" r:id="rId20"/>
    <p:sldId id="271" r:id="rId21"/>
    <p:sldId id="272" r:id="rId22"/>
    <p:sldId id="273" r:id="rId23"/>
    <p:sldId id="274" r:id="rId24"/>
    <p:sldId id="349" r:id="rId25"/>
    <p:sldId id="276" r:id="rId26"/>
    <p:sldId id="277" r:id="rId27"/>
    <p:sldId id="350" r:id="rId28"/>
    <p:sldId id="308" r:id="rId29"/>
    <p:sldId id="353" r:id="rId30"/>
    <p:sldId id="354" r:id="rId31"/>
    <p:sldId id="386" r:id="rId32"/>
    <p:sldId id="355" r:id="rId33"/>
    <p:sldId id="356" r:id="rId34"/>
    <p:sldId id="357" r:id="rId35"/>
    <p:sldId id="387" r:id="rId36"/>
    <p:sldId id="358" r:id="rId37"/>
    <p:sldId id="359" r:id="rId38"/>
    <p:sldId id="388" r:id="rId39"/>
    <p:sldId id="391" r:id="rId40"/>
    <p:sldId id="361" r:id="rId41"/>
    <p:sldId id="390" r:id="rId42"/>
    <p:sldId id="288" r:id="rId43"/>
    <p:sldId id="330" r:id="rId44"/>
    <p:sldId id="362" r:id="rId45"/>
    <p:sldId id="309" r:id="rId46"/>
    <p:sldId id="363" r:id="rId47"/>
    <p:sldId id="381" r:id="rId48"/>
    <p:sldId id="318" r:id="rId49"/>
    <p:sldId id="368" r:id="rId50"/>
    <p:sldId id="289" r:id="rId51"/>
    <p:sldId id="311" r:id="rId52"/>
    <p:sldId id="313" r:id="rId53"/>
    <p:sldId id="314" r:id="rId54"/>
    <p:sldId id="316" r:id="rId55"/>
    <p:sldId id="326" r:id="rId56"/>
    <p:sldId id="327" r:id="rId57"/>
    <p:sldId id="370" r:id="rId58"/>
    <p:sldId id="325" r:id="rId59"/>
    <p:sldId id="372" r:id="rId60"/>
    <p:sldId id="374" r:id="rId61"/>
    <p:sldId id="376" r:id="rId62"/>
    <p:sldId id="373" r:id="rId63"/>
    <p:sldId id="375" r:id="rId64"/>
    <p:sldId id="377" r:id="rId65"/>
    <p:sldId id="379" r:id="rId66"/>
    <p:sldId id="348" r:id="rId67"/>
    <p:sldId id="257" r:id="rId68"/>
    <p:sldId id="392" r:id="rId69"/>
    <p:sldId id="328" r:id="rId70"/>
    <p:sldId id="296" r:id="rId71"/>
    <p:sldId id="298" r:id="rId72"/>
    <p:sldId id="299" r:id="rId73"/>
    <p:sldId id="300" r:id="rId74"/>
    <p:sldId id="301" r:id="rId75"/>
    <p:sldId id="382" r:id="rId76"/>
    <p:sldId id="393" r:id="rId7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23C5-3E7E-40B4-9D44-A472D6FF0A1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9C5-9A9B-4865-94CF-FCC1F30A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3B7DB-9BE4-4930-AF50-684B9FBB47F4}" type="slidenum">
              <a:rPr lang="en-CA" altLang="en-US"/>
              <a:pPr/>
              <a:t>1</a:t>
            </a:fld>
            <a:endParaRPr lang="en-CA" alt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0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8318863F-D591-4584-B54C-BED8396AC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7B3507-D2F6-4CFE-BF07-D70B55EDDFE5}" type="slidenum">
              <a:rPr lang="en-CA" altLang="en-US" sz="1200" smtClean="0">
                <a:latin typeface="Tahoma" panose="020B0604030504040204" pitchFamily="34" charset="0"/>
              </a:rPr>
              <a:pPr/>
              <a:t>10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F721AE7-DAE1-4FEF-A556-6A523DB73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6B9C3F8-711A-4E4B-B4C0-D3B1F6014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6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2EBB-C766-4F74-BECF-1B9FA6DDA5EB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9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74558DB-5A41-44EE-9FC2-7076FDC59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B6804-FCF5-4A5E-9B1B-1A4507CF0B18}" type="slidenum">
              <a:rPr lang="en-CA" altLang="en-US" sz="1200" smtClean="0">
                <a:latin typeface="Tahoma" panose="020B0604030504040204" pitchFamily="34" charset="0"/>
              </a:rPr>
              <a:pPr/>
              <a:t>18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E15E68E-4BFA-4E7A-B867-35A31E145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6D430C1-CA58-4149-B6ED-5FC6D3762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9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34198-903B-4D4B-AE65-9FCFEF19826C}" type="slidenum">
              <a:rPr lang="en-CA" altLang="en-US"/>
              <a:pPr/>
              <a:t>19</a:t>
            </a:fld>
            <a:endParaRPr lang="en-CA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0EE70-A62F-4290-9AA3-A2B7A0B8ADCB}" type="slidenum">
              <a:rPr lang="en-CA" altLang="en-US"/>
              <a:pPr/>
              <a:t>20</a:t>
            </a:fld>
            <a:endParaRPr lang="en-CA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90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B9D39-C6CE-425C-8EBB-8A118F208DA8}" type="slidenum">
              <a:rPr lang="en-CA" altLang="en-US"/>
              <a:pPr/>
              <a:t>21</a:t>
            </a:fld>
            <a:endParaRPr lang="en-CA" alt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545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9C6BF-C983-4104-A21B-2E6355C19F0C}" type="slidenum">
              <a:rPr lang="en-CA" altLang="en-US"/>
              <a:pPr/>
              <a:t>22</a:t>
            </a:fld>
            <a:endParaRPr lang="en-CA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63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A8D1D-5905-4FD1-8766-B71B72D8989F}" type="slidenum">
              <a:rPr lang="en-CA" altLang="en-US"/>
              <a:pPr/>
              <a:t>23</a:t>
            </a:fld>
            <a:endParaRPr lang="en-CA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52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1565274-0300-47EE-A4F8-85F0D75D6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AD6EA-87D5-4AE1-B8D4-F21D9EFE203B}" type="slidenum">
              <a:rPr lang="en-CA" altLang="en-US" sz="1200" smtClean="0">
                <a:latin typeface="Tahoma" panose="020B0604030504040204" pitchFamily="34" charset="0"/>
              </a:rPr>
              <a:pPr/>
              <a:t>24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0261BE9-C0B1-4982-B333-422CE4BD6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A4E154F-83D5-4D19-BFD0-3FBE7D97C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2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56497-2787-4878-820A-F4187C8CCEF7}" type="slidenum">
              <a:rPr lang="en-CA" altLang="en-US"/>
              <a:pPr/>
              <a:t>25</a:t>
            </a:fld>
            <a:endParaRPr lang="en-CA" alt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31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F535A-ED9D-422A-B32C-C25ED157DE43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08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ED094-4D80-4B36-A4D0-EB62E7E7C4FB}" type="slidenum">
              <a:rPr lang="en-CA" altLang="en-US"/>
              <a:pPr/>
              <a:t>26</a:t>
            </a:fld>
            <a:endParaRPr lang="en-CA" alt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200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4C30907-9174-4195-AA8E-25ECA7EC6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B48845-E13D-4679-881D-324D71F64244}" type="slidenum">
              <a:rPr lang="en-CA" altLang="en-US" sz="1200" smtClean="0">
                <a:latin typeface="Tahoma" panose="020B0604030504040204" pitchFamily="34" charset="0"/>
              </a:rPr>
              <a:pPr/>
              <a:t>27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DB2F1C5-28D7-4B22-923E-180DF70AC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E8017EA-68B4-4252-B2A2-89FACB9A2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46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D16B2AC-EFDD-4DFD-9292-66AC4601D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2224F-6FFA-4E2F-A1EE-9238D283DCD0}" type="slidenum">
              <a:rPr lang="en-CA" altLang="en-US" sz="1200" smtClean="0">
                <a:latin typeface="Tahoma" panose="020B0604030504040204" pitchFamily="34" charset="0"/>
              </a:rPr>
              <a:pPr/>
              <a:t>29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452F8E-D3B1-4C14-9031-6B3557739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6DD7E49-D32F-4A07-B803-C8A7833E3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24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3B0739E-428E-48DD-AA27-9E5EB2CA4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ED12A3-29B1-4FB9-8865-F71B73BBCB06}" type="slidenum">
              <a:rPr lang="en-CA" altLang="en-US" sz="1200" smtClean="0">
                <a:latin typeface="Tahoma" panose="020B0604030504040204" pitchFamily="34" charset="0"/>
              </a:rPr>
              <a:pPr/>
              <a:t>30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6DB302F-0946-4489-B593-BAF293F55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1B7D513-72E7-4643-BC39-2121C9851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34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0CE0C71-9ECD-4098-B29E-5E9AFCC24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C0D0C5-5636-4CB5-BD1B-6E5C565B57BD}" type="slidenum">
              <a:rPr lang="en-CA" altLang="en-US" sz="1200" smtClean="0">
                <a:latin typeface="Tahoma" panose="020B0604030504040204" pitchFamily="34" charset="0"/>
              </a:rPr>
              <a:pPr/>
              <a:t>32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6CE0AB3-620F-4D34-BE49-E7BF3D513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C24D917-8AF9-42AA-BE4E-DF65E44F3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7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5756DD5-E8AA-48B7-B84C-DE188A930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BC760-5008-4055-A15F-0180CD23860A}" type="slidenum">
              <a:rPr lang="en-CA" altLang="en-US" sz="1200" smtClean="0">
                <a:latin typeface="Tahoma" panose="020B0604030504040204" pitchFamily="34" charset="0"/>
              </a:rPr>
              <a:pPr/>
              <a:t>33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DD270E0-805E-47EE-B275-D0EF8EFCD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52AD386-3569-4157-89E4-584920D9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1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27B8264-A2FB-4B5D-8333-79B294E82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BA2B77-574B-496D-97F5-D8A29160D2F6}" type="slidenum">
              <a:rPr lang="en-CA" altLang="en-US" sz="1200" smtClean="0">
                <a:latin typeface="Tahoma" panose="020B0604030504040204" pitchFamily="34" charset="0"/>
              </a:rPr>
              <a:pPr/>
              <a:t>34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8236B1B-39C4-4966-85E6-F0621262C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645424E-87B1-49E0-825D-EE4C672F3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96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49ED5DF-8095-427E-BF6C-11E48F22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A34BF6-3983-4AEF-800C-81A84C80DF91}" type="slidenum">
              <a:rPr lang="en-CA" altLang="en-US" sz="1200" smtClean="0">
                <a:latin typeface="Tahoma" panose="020B0604030504040204" pitchFamily="34" charset="0"/>
              </a:rPr>
              <a:pPr/>
              <a:t>36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E8495F1-EB8D-47A2-8031-E0599EF15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0D3F934-2989-46F1-B4B1-8A74A1B45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0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6496525-4E48-497C-97CC-914F86332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658815-CF7C-4F9A-8893-FDD037BBC1CF}" type="slidenum">
              <a:rPr lang="en-CA" altLang="en-US" sz="1200" smtClean="0">
                <a:latin typeface="Tahoma" panose="020B0604030504040204" pitchFamily="34" charset="0"/>
              </a:rPr>
              <a:pPr/>
              <a:t>37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73168CE-EC4E-4E54-BDF5-80958263D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F7A06E7-496E-4D53-ABA0-323323CEE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66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DA4-6F4B-4B2E-BE90-ACAE6210CE7B}" type="slidenum">
              <a:rPr lang="en-CA" altLang="en-US"/>
              <a:pPr/>
              <a:t>39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67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03701A2-200F-46E7-8F32-B63680A56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B2FE91-ADC9-43C5-9BFD-90046F68F886}" type="slidenum">
              <a:rPr lang="en-CA" altLang="en-US" sz="1200" smtClean="0">
                <a:latin typeface="Tahoma" panose="020B0604030504040204" pitchFamily="34" charset="0"/>
              </a:rPr>
              <a:pPr/>
              <a:t>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DF038784-1144-4190-8C38-CB05FE6E5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9C75AE6-9439-4642-9F5C-E6B0BF9B3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09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931A6A1-31DF-4337-A785-1D9258CCF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9E7FCB-D268-45B8-B015-294E426611D2}" type="slidenum">
              <a:rPr lang="en-CA" altLang="en-US" sz="1200" smtClean="0">
                <a:latin typeface="Tahoma" panose="020B0604030504040204" pitchFamily="34" charset="0"/>
              </a:rPr>
              <a:pPr/>
              <a:t>40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EB691C9-D992-448D-A202-82050D1F6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197BBC4-6071-4324-98B9-D55420366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3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8F694-B566-48A8-AC06-CAE174EF6BB2}" type="slidenum">
              <a:rPr lang="en-CA" altLang="en-US"/>
              <a:pPr/>
              <a:t>42</a:t>
            </a:fld>
            <a:endParaRPr lang="en-CA" alt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997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8F694-B566-48A8-AC06-CAE174EF6BB2}" type="slidenum">
              <a:rPr lang="en-CA" altLang="en-US"/>
              <a:pPr/>
              <a:t>43</a:t>
            </a:fld>
            <a:endParaRPr lang="en-CA" alt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997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911EBB0-211A-489A-834D-BEB70F12526F}" type="slidenum">
              <a:rPr lang="en-CA" altLang="en-US" sz="1200">
                <a:latin typeface="Tahoma" pitchFamily="34" charset="0"/>
              </a:rPr>
              <a:pPr/>
              <a:t>49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DA4-6F4B-4B2E-BE90-ACAE6210CE7B}" type="slidenum">
              <a:rPr lang="en-CA" altLang="en-US"/>
              <a:pPr/>
              <a:t>50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753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DA4-6F4B-4B2E-BE90-ACAE6210CE7B}" type="slidenum">
              <a:rPr lang="en-CA" altLang="en-US"/>
              <a:pPr/>
              <a:t>51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551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DA4-6F4B-4B2E-BE90-ACAE6210CE7B}" type="slidenum">
              <a:rPr lang="en-CA" altLang="en-US"/>
              <a:pPr/>
              <a:t>52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9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DA4-6F4B-4B2E-BE90-ACAE6210CE7B}" type="slidenum">
              <a:rPr lang="en-CA" altLang="en-US"/>
              <a:pPr/>
              <a:t>53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88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DA4-6F4B-4B2E-BE90-ACAE6210CE7B}" type="slidenum">
              <a:rPr lang="en-CA" altLang="en-US"/>
              <a:pPr/>
              <a:t>54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0414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E9C5-9A9B-4865-94CF-FCC1F30A966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73C530D-ADAA-4FB4-8A14-05458F583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FC1E33-4C7F-4109-93C5-7B1E1806C09F}" type="slidenum">
              <a:rPr lang="en-CA" altLang="en-US" sz="1200" smtClean="0">
                <a:latin typeface="Tahoma" panose="020B0604030504040204" pitchFamily="34" charset="0"/>
              </a:rPr>
              <a:pPr/>
              <a:t>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27083FA-0A40-4F82-BD04-9EF8D2548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67C050D-1E74-44E0-AA2F-E09D28291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2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D5627C-1819-44D7-AF1D-7758C4397791}" type="slidenum">
              <a:rPr lang="en-CA" altLang="en-US" sz="1200">
                <a:latin typeface="Tahoma" pitchFamily="34" charset="0"/>
              </a:rPr>
              <a:pPr/>
              <a:t>59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A3E012-51A9-4C73-AEDA-741ADA6F23E5}" type="slidenum">
              <a:rPr lang="en-CA" altLang="en-US" sz="1200">
                <a:latin typeface="Tahoma" pitchFamily="34" charset="0"/>
              </a:rPr>
              <a:pPr/>
              <a:t>60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625DA1-0F2E-49EA-B59F-A76699FC4820}" type="slidenum">
              <a:rPr lang="en-CA" altLang="en-US" sz="1200">
                <a:latin typeface="Tahoma" pitchFamily="34" charset="0"/>
              </a:rPr>
              <a:pPr/>
              <a:t>61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C6B941-9FB8-4D39-A283-6DFDB583478D}" type="slidenum">
              <a:rPr lang="en-CA" altLang="en-US" sz="1200">
                <a:latin typeface="Tahoma" pitchFamily="34" charset="0"/>
              </a:rPr>
              <a:pPr/>
              <a:t>62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E9143BB-ABDF-4F9A-B5BC-871F064BD5C8}" type="slidenum">
              <a:rPr lang="en-CA" altLang="en-US" sz="1200">
                <a:latin typeface="Tahoma" pitchFamily="34" charset="0"/>
              </a:rPr>
              <a:pPr/>
              <a:t>63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2A847-0286-4EE1-B5FA-A9746F7D2FAB}" type="slidenum">
              <a:rPr lang="en-CA" altLang="en-US"/>
              <a:pPr/>
              <a:t>70</a:t>
            </a:fld>
            <a:endParaRPr lang="en-CA" alt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007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DCED3-0640-4DFE-919B-6CD3E850657F}" type="slidenum">
              <a:rPr lang="en-CA" altLang="en-US"/>
              <a:pPr/>
              <a:t>71</a:t>
            </a:fld>
            <a:endParaRPr lang="en-CA" alt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5676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8A4BB-E2F2-4DDA-8C73-68EA2CDD7024}" type="slidenum">
              <a:rPr lang="en-CA" altLang="en-US"/>
              <a:pPr/>
              <a:t>72</a:t>
            </a:fld>
            <a:endParaRPr lang="en-CA" alt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09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0ED69-BCD1-4B12-9F8D-456C975FD3C7}" type="slidenum">
              <a:rPr lang="en-CA" altLang="en-US"/>
              <a:pPr/>
              <a:t>73</a:t>
            </a:fld>
            <a:endParaRPr lang="en-CA" alt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038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403F-761A-4C4C-9431-99A47003C45E}" type="slidenum">
              <a:rPr lang="en-CA" altLang="en-US"/>
              <a:pPr/>
              <a:t>74</a:t>
            </a:fld>
            <a:endParaRPr lang="en-CA" alt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1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94A4A-FEB0-4B5F-ACDD-91BCBBA78174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39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905B7DF-3879-440E-B00D-EE8E6DCEF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89714B-8BE4-4BBC-89F2-41F89587E9D3}" type="slidenum">
              <a:rPr lang="en-CA" altLang="en-US" sz="1200" smtClean="0">
                <a:latin typeface="Tahoma" panose="020B0604030504040204" pitchFamily="34" charset="0"/>
              </a:rPr>
              <a:pPr/>
              <a:t>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98FDF83-C650-4D32-A070-2C3B760EA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D3B83C8-8A61-478D-9810-B18ABA68D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4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0CE5B56-E432-48F5-9CA0-C94BC3B47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DACF26-6852-41A1-AA14-306C077243D5}" type="slidenum">
              <a:rPr lang="en-CA" altLang="en-US" sz="1200" smtClean="0">
                <a:latin typeface="Tahoma" panose="020B0604030504040204" pitchFamily="34" charset="0"/>
              </a:rPr>
              <a:pPr/>
              <a:t>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72D8251-517E-4465-93EC-E26853028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7826AB7-3B4A-49C6-9C49-4E1C465E4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2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0CE5B56-E432-48F5-9CA0-C94BC3B47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DACF26-6852-41A1-AA14-306C077243D5}" type="slidenum">
              <a:rPr lang="en-CA" altLang="en-US" sz="1200" smtClean="0">
                <a:latin typeface="Tahoma" panose="020B0604030504040204" pitchFamily="34" charset="0"/>
              </a:rPr>
              <a:pPr/>
              <a:t>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72D8251-517E-4465-93EC-E26853028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7826AB7-3B4A-49C6-9C49-4E1C465E4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820B53B-8CD2-498C-A04B-01282024E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B45A92-7892-4EB2-BF28-B5CE6AE01F41}" type="slidenum">
              <a:rPr lang="en-CA" altLang="en-US" sz="1200" smtClean="0">
                <a:latin typeface="Tahoma" panose="020B0604030504040204" pitchFamily="34" charset="0"/>
              </a:rPr>
              <a:pPr/>
              <a:t>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709B172-CA50-4038-A36D-8056B5913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9A41A1D-FB39-4356-BDDD-A87526776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6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9657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1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7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3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6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EB77EB-CFF5-4384-AA36-DC811111629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EF9590-2749-4521-B0E4-4A9DB26E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1739673" y="1984919"/>
            <a:ext cx="6947127" cy="3488266"/>
          </a:xfrm>
        </p:spPr>
        <p:txBody>
          <a:bodyPr/>
          <a:lstStyle/>
          <a:p>
            <a:r>
              <a:rPr lang="en-US" altLang="en-US" dirty="0"/>
              <a:t>Chapter  3</a:t>
            </a:r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2924237" y="5584695"/>
            <a:ext cx="5762563" cy="136453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Displaying and Summarizing Quantitative Data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7" y="569639"/>
            <a:ext cx="5635552" cy="37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9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5DDF0A2-21B0-454B-8E1A-53A26A4F2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Dotplots</a:t>
            </a:r>
          </a:p>
        </p:txBody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D3ED4A5D-CEAA-4D10-8077-57EFA55A78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09700"/>
            <a:ext cx="3998913" cy="4762500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2400" dirty="0" err="1">
                <a:solidFill>
                  <a:schemeClr val="hlink"/>
                </a:solidFill>
              </a:rPr>
              <a:t>dotplot</a:t>
            </a:r>
            <a:r>
              <a:rPr lang="en-US" altLang="en-US" sz="2400" dirty="0"/>
              <a:t> is a very simple display.  Just place a dot along the axis for each data point.</a:t>
            </a:r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7030A0"/>
                </a:solidFill>
              </a:rPr>
              <a:t>This </a:t>
            </a:r>
            <a:r>
              <a:rPr lang="en-US" altLang="en-US" sz="2400" b="1" dirty="0" err="1">
                <a:solidFill>
                  <a:srgbClr val="7030A0"/>
                </a:solidFill>
              </a:rPr>
              <a:t>dotplot</a:t>
            </a:r>
            <a:r>
              <a:rPr lang="en-US" altLang="en-US" sz="2400" b="1" dirty="0">
                <a:solidFill>
                  <a:srgbClr val="7030A0"/>
                </a:solidFill>
              </a:rPr>
              <a:t> shows Kentucky Derby winning times, plotting each race as its own dot.</a:t>
            </a:r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r>
              <a:rPr lang="en-US" altLang="en-US" sz="2400" dirty="0" err="1"/>
              <a:t>Dotplots</a:t>
            </a:r>
            <a:r>
              <a:rPr lang="en-US" altLang="en-US" sz="2400" dirty="0"/>
              <a:t> can be  displayed horizontally or vertically.</a:t>
            </a:r>
          </a:p>
        </p:txBody>
      </p:sp>
      <p:pic>
        <p:nvPicPr>
          <p:cNvPr id="524292" name="Picture 4" descr="04-03a">
            <a:extLst>
              <a:ext uri="{FF2B5EF4-FFF2-40B4-BE49-F238E27FC236}">
                <a16:creationId xmlns:a16="http://schemas.microsoft.com/office/drawing/2014/main" id="{5F2A9AC0-A339-4C48-BED2-81D802BAE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409700"/>
            <a:ext cx="4232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00" decel="1000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Always THINK Before you Draw: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03042"/>
            <a:ext cx="9143999" cy="4196774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Remember the “Make a picture” rule? </a:t>
            </a:r>
          </a:p>
          <a:p>
            <a:pPr marL="342900" indent="-342900"/>
            <a:r>
              <a:rPr lang="en-US" altLang="en-US" sz="2800" i="1" dirty="0"/>
              <a:t>Think</a:t>
            </a:r>
            <a:r>
              <a:rPr lang="en-US" altLang="en-US" sz="2800" dirty="0"/>
              <a:t> carefully about which type of display to make.</a:t>
            </a:r>
          </a:p>
          <a:p>
            <a:pPr marL="342900" indent="-342900"/>
            <a:r>
              <a:rPr lang="en-US" altLang="en-US" sz="2800" dirty="0"/>
              <a:t>Before making a stem-and-leaf display, a histogram, or a </a:t>
            </a:r>
            <a:r>
              <a:rPr lang="en-US" altLang="en-US" sz="2800" dirty="0" err="1"/>
              <a:t>dotplot</a:t>
            </a:r>
            <a:r>
              <a:rPr lang="en-US" altLang="en-US" sz="2800" dirty="0"/>
              <a:t>, check the</a:t>
            </a:r>
          </a:p>
          <a:p>
            <a:pPr marL="742950" lvl="1" indent="-285750"/>
            <a:r>
              <a:rPr lang="en-US" altLang="en-US" sz="2400" dirty="0">
                <a:solidFill>
                  <a:schemeClr val="hlink"/>
                </a:solidFill>
              </a:rPr>
              <a:t>Quantitative Data Condition: </a:t>
            </a:r>
            <a:r>
              <a:rPr lang="en-US" altLang="en-US" sz="2400" dirty="0"/>
              <a:t>The data are values of a quantitative variable whose units are known.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43A3-BA11-4DF2-AB4E-415C721B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340863"/>
            <a:ext cx="7704667" cy="1987297"/>
          </a:xfrm>
        </p:spPr>
        <p:txBody>
          <a:bodyPr>
            <a:normAutofit/>
          </a:bodyPr>
          <a:lstStyle/>
          <a:p>
            <a:r>
              <a:rPr lang="en-US" dirty="0"/>
              <a:t>Now for Some Misleading Visual Displays…</a:t>
            </a:r>
          </a:p>
        </p:txBody>
      </p:sp>
    </p:spTree>
    <p:extLst>
      <p:ext uri="{BB962C8B-B14F-4D97-AF65-F5344CB8AC3E}">
        <p14:creationId xmlns:p14="http://schemas.microsoft.com/office/powerpoint/2010/main" val="100009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CB196529-80AD-49BF-AE9F-788BEF92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146303"/>
            <a:ext cx="7704667" cy="1767840"/>
          </a:xfrm>
        </p:spPr>
        <p:txBody>
          <a:bodyPr/>
          <a:lstStyle/>
          <a:p>
            <a:r>
              <a:rPr lang="en-US" altLang="en-US" u="sng" dirty="0"/>
              <a:t>Misleading Visual Displays</a:t>
            </a:r>
          </a:p>
        </p:txBody>
      </p:sp>
      <p:pic>
        <p:nvPicPr>
          <p:cNvPr id="68611" name="Content Placeholder 3" descr="Area Principle.jpg">
            <a:extLst>
              <a:ext uri="{FF2B5EF4-FFF2-40B4-BE49-F238E27FC236}">
                <a16:creationId xmlns:a16="http://schemas.microsoft.com/office/drawing/2014/main" id="{0A1D3CC5-015E-42B1-BC09-AE28AEFC3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6999288" cy="5410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5F770-C594-4E6E-9B9C-C6CDF27F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92438"/>
            <a:ext cx="2514600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FF0000"/>
                </a:solidFill>
              </a:rPr>
              <a:t>Violates the Area Principle</a:t>
            </a:r>
          </a:p>
        </p:txBody>
      </p:sp>
    </p:spTree>
    <p:extLst>
      <p:ext uri="{BB962C8B-B14F-4D97-AF65-F5344CB8AC3E}">
        <p14:creationId xmlns:p14="http://schemas.microsoft.com/office/powerpoint/2010/main" val="4255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3" descr="TUFTE_HI.jpg">
            <a:extLst>
              <a:ext uri="{FF2B5EF4-FFF2-40B4-BE49-F238E27FC236}">
                <a16:creationId xmlns:a16="http://schemas.microsoft.com/office/drawing/2014/main" id="{AD63E546-E69A-4EA6-BCBD-460E234D0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307388" cy="5410200"/>
          </a:xfrm>
        </p:spPr>
      </p:pic>
      <p:sp>
        <p:nvSpPr>
          <p:cNvPr id="69635" name="Title 1">
            <a:extLst>
              <a:ext uri="{FF2B5EF4-FFF2-40B4-BE49-F238E27FC236}">
                <a16:creationId xmlns:a16="http://schemas.microsoft.com/office/drawing/2014/main" id="{4EAC85A6-EE89-445D-8AE1-1E66A154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03503"/>
          </a:xfrm>
        </p:spPr>
        <p:txBody>
          <a:bodyPr>
            <a:normAutofit fontScale="90000"/>
          </a:bodyPr>
          <a:lstStyle/>
          <a:p>
            <a:r>
              <a:rPr lang="en-US" altLang="en-US" u="sng" dirty="0"/>
              <a:t>Misleading Visual Displays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ABD10-BCE2-4F04-AE36-5419934BC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95400"/>
            <a:ext cx="2514600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FF0000"/>
                </a:solidFill>
              </a:rPr>
              <a:t>Violates the Area Principle</a:t>
            </a:r>
          </a:p>
        </p:txBody>
      </p:sp>
    </p:spTree>
    <p:extLst>
      <p:ext uri="{BB962C8B-B14F-4D97-AF65-F5344CB8AC3E}">
        <p14:creationId xmlns:p14="http://schemas.microsoft.com/office/powerpoint/2010/main" val="29158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3" descr="TUFTE_C1.jpg">
            <a:extLst>
              <a:ext uri="{FF2B5EF4-FFF2-40B4-BE49-F238E27FC236}">
                <a16:creationId xmlns:a16="http://schemas.microsoft.com/office/drawing/2014/main" id="{6F51A667-2365-4AE2-8AA4-BB813391A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4229100" cy="4648200"/>
          </a:xfrm>
        </p:spPr>
      </p:pic>
      <p:pic>
        <p:nvPicPr>
          <p:cNvPr id="5" name="Picture 4" descr="TUFTE_C2.jpg">
            <a:extLst>
              <a:ext uri="{FF2B5EF4-FFF2-40B4-BE49-F238E27FC236}">
                <a16:creationId xmlns:a16="http://schemas.microsoft.com/office/drawing/2014/main" id="{64AE832A-18A2-4845-A68F-FC788942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676400"/>
            <a:ext cx="3924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itle 1">
            <a:extLst>
              <a:ext uri="{FF2B5EF4-FFF2-40B4-BE49-F238E27FC236}">
                <a16:creationId xmlns:a16="http://schemas.microsoft.com/office/drawing/2014/main" id="{F910BD53-45D7-421A-8727-FF311684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08303"/>
          </a:xfrm>
        </p:spPr>
        <p:txBody>
          <a:bodyPr/>
          <a:lstStyle/>
          <a:p>
            <a:r>
              <a:rPr lang="en-US" altLang="en-US" u="sng" dirty="0"/>
              <a:t>Misleading Visual Displays</a:t>
            </a:r>
          </a:p>
        </p:txBody>
      </p:sp>
    </p:spTree>
    <p:extLst>
      <p:ext uri="{BB962C8B-B14F-4D97-AF65-F5344CB8AC3E}">
        <p14:creationId xmlns:p14="http://schemas.microsoft.com/office/powerpoint/2010/main" val="7610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 descr="ithaca2.jpg">
            <a:extLst>
              <a:ext uri="{FF2B5EF4-FFF2-40B4-BE49-F238E27FC236}">
                <a16:creationId xmlns:a16="http://schemas.microsoft.com/office/drawing/2014/main" id="{9BB87580-F3A5-496E-BA95-FF493B14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39788"/>
            <a:ext cx="4267200" cy="60182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B11A2-525C-43B8-BAF3-6DE51B489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787400"/>
            <a:ext cx="4114800" cy="40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A careful reading of the article (buried several pages into the paper) reveals a different story: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rgbClr val="7030A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7030A0"/>
                </a:solidFill>
              </a:rPr>
              <a:t>  The ranking graph covers an 11 year period, the tuition graph 35 years, yet they are shown side-by-side so they appear (without close scrutiny) to be the same…the differing time units are further disguised by printing them rotated 90</a:t>
            </a:r>
            <a:r>
              <a:rPr lang="en-US" altLang="en-US" sz="1600" b="1" baseline="30000" dirty="0">
                <a:solidFill>
                  <a:srgbClr val="7030A0"/>
                </a:solidFill>
              </a:rPr>
              <a:t>o</a:t>
            </a:r>
            <a:r>
              <a:rPr lang="en-US" altLang="en-US" sz="1600" b="1" dirty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6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   The sharp "drop" in the ranking graph over the past few years actually indicates that Cornell's rank has IMPROVED from 15th to 6th …</a:t>
            </a:r>
          </a:p>
        </p:txBody>
      </p:sp>
      <p:sp>
        <p:nvSpPr>
          <p:cNvPr id="72708" name="Title 1">
            <a:extLst>
              <a:ext uri="{FF2B5EF4-FFF2-40B4-BE49-F238E27FC236}">
                <a16:creationId xmlns:a16="http://schemas.microsoft.com/office/drawing/2014/main" id="{F1419C85-B026-45E8-BF23-A8D959E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992188"/>
          </a:xfrm>
        </p:spPr>
        <p:txBody>
          <a:bodyPr/>
          <a:lstStyle/>
          <a:p>
            <a:r>
              <a:rPr lang="en-US" altLang="en-US" u="sng"/>
              <a:t>Misleading Visual Displays</a:t>
            </a:r>
          </a:p>
        </p:txBody>
      </p:sp>
    </p:spTree>
    <p:extLst>
      <p:ext uri="{BB962C8B-B14F-4D97-AF65-F5344CB8AC3E}">
        <p14:creationId xmlns:p14="http://schemas.microsoft.com/office/powerpoint/2010/main" val="26374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 (In Pairs):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612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Creating different types of displays from “Siblings Data”</a:t>
            </a:r>
          </a:p>
        </p:txBody>
      </p:sp>
    </p:spTree>
    <p:extLst>
      <p:ext uri="{BB962C8B-B14F-4D97-AF65-F5344CB8AC3E}">
        <p14:creationId xmlns:p14="http://schemas.microsoft.com/office/powerpoint/2010/main" val="219857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09FD57-655C-4602-A3ED-0621E5B91180}"/>
              </a:ext>
            </a:extLst>
          </p:cNvPr>
          <p:cNvSpPr/>
          <p:nvPr/>
        </p:nvSpPr>
        <p:spPr>
          <a:xfrm>
            <a:off x="5930914" y="2988905"/>
            <a:ext cx="2417084" cy="821095"/>
          </a:xfrm>
          <a:prstGeom prst="rect">
            <a:avLst/>
          </a:prstGeom>
          <a:noFill/>
        </p:spPr>
        <p:txBody>
          <a:bodyPr wrap="none" lIns="81635" tIns="40817" rIns="81635" bIns="4081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spc="45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GSOCS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04B97F4-E3A6-4009-AC7B-E0B2C1C33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Describing Distributions</a:t>
            </a:r>
          </a:p>
        </p:txBody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BFD8F2B4-544C-4EEE-BC91-1F82A982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4419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When asked to describe the </a:t>
            </a:r>
            <a:r>
              <a:rPr lang="en-US" altLang="en-US" i="1" u="sng" dirty="0"/>
              <a:t>distribution</a:t>
            </a:r>
            <a:r>
              <a:rPr lang="en-US" altLang="en-US" dirty="0"/>
              <a:t> of a quantitative variable, you </a:t>
            </a:r>
            <a:r>
              <a:rPr lang="en-US" altLang="en-US" b="1" u="sng" dirty="0">
                <a:solidFill>
                  <a:srgbClr val="C00000"/>
                </a:solidFill>
              </a:rPr>
              <a:t>must</a:t>
            </a:r>
            <a:r>
              <a:rPr lang="en-US" altLang="en-US" dirty="0"/>
              <a:t> discuss four things: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7030A0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Shape, Center, Spread &amp; Unusual Features</a:t>
            </a:r>
          </a:p>
          <a:p>
            <a:pPr marL="1122363" lvl="4" indent="-304800" eaLnBrk="1" hangingPunct="1"/>
            <a:r>
              <a:rPr lang="en-US" altLang="en-US" sz="3600" dirty="0">
                <a:solidFill>
                  <a:srgbClr val="FF0000"/>
                </a:solidFill>
              </a:rPr>
              <a:t>C</a:t>
            </a:r>
            <a:r>
              <a:rPr lang="en-US" altLang="en-US" sz="3600" dirty="0">
                <a:solidFill>
                  <a:schemeClr val="hlink"/>
                </a:solidFill>
              </a:rPr>
              <a:t>enter</a:t>
            </a:r>
          </a:p>
          <a:p>
            <a:pPr marL="1122363" lvl="4" indent="-304800" eaLnBrk="1" hangingPunct="1"/>
            <a:r>
              <a:rPr lang="en-US" altLang="en-US" sz="3600" dirty="0">
                <a:solidFill>
                  <a:srgbClr val="FF0000"/>
                </a:solidFill>
              </a:rPr>
              <a:t>U</a:t>
            </a:r>
            <a:r>
              <a:rPr lang="en-US" altLang="en-US" sz="3600" dirty="0">
                <a:solidFill>
                  <a:schemeClr val="hlink"/>
                </a:solidFill>
              </a:rPr>
              <a:t>nusual features</a:t>
            </a:r>
          </a:p>
          <a:p>
            <a:pPr marL="1122363" lvl="4" indent="-304800" eaLnBrk="1" hangingPunct="1"/>
            <a:r>
              <a:rPr lang="en-US" altLang="en-US" sz="3600" dirty="0">
                <a:solidFill>
                  <a:srgbClr val="FF0000"/>
                </a:solidFill>
              </a:rPr>
              <a:t>S</a:t>
            </a:r>
            <a:r>
              <a:rPr lang="en-US" altLang="en-US" sz="3600" dirty="0">
                <a:solidFill>
                  <a:schemeClr val="hlink"/>
                </a:solidFill>
              </a:rPr>
              <a:t>hape</a:t>
            </a:r>
          </a:p>
          <a:p>
            <a:pPr marL="1122363" lvl="4" indent="-304800" eaLnBrk="1" hangingPunct="1"/>
            <a:r>
              <a:rPr lang="en-US" altLang="en-US" sz="3600" dirty="0">
                <a:solidFill>
                  <a:srgbClr val="FF0000"/>
                </a:solidFill>
              </a:rPr>
              <a:t>S</a:t>
            </a:r>
            <a:r>
              <a:rPr lang="en-US" altLang="en-US" sz="3600" dirty="0">
                <a:solidFill>
                  <a:schemeClr val="hlink"/>
                </a:solidFill>
              </a:rPr>
              <a:t>pread</a:t>
            </a:r>
            <a:endParaRPr lang="en-US" alt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79BF7-83E0-46BD-9208-D8C027C2C0AC}"/>
              </a:ext>
            </a:extLst>
          </p:cNvPr>
          <p:cNvSpPr/>
          <p:nvPr/>
        </p:nvSpPr>
        <p:spPr>
          <a:xfrm>
            <a:off x="1981200" y="5655905"/>
            <a:ext cx="2523845" cy="821095"/>
          </a:xfrm>
          <a:prstGeom prst="rect">
            <a:avLst/>
          </a:prstGeom>
          <a:noFill/>
        </p:spPr>
        <p:txBody>
          <a:bodyPr wrap="none" lIns="81635" tIns="40817" rIns="81635" bIns="4081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spc="45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“CUSS”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43CC0-79DF-4CE8-9306-04755F8CB27B}"/>
              </a:ext>
            </a:extLst>
          </p:cNvPr>
          <p:cNvSpPr txBox="1"/>
          <p:nvPr/>
        </p:nvSpPr>
        <p:spPr>
          <a:xfrm>
            <a:off x="6427694" y="3684181"/>
            <a:ext cx="465716" cy="1916121"/>
          </a:xfrm>
          <a:prstGeom prst="rect">
            <a:avLst/>
          </a:prstGeom>
          <a:noFill/>
        </p:spPr>
        <p:txBody>
          <a:bodyPr vert="wordArtVert" lIns="81635" tIns="40817" rIns="81635" bIns="40817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Arial" charset="0"/>
                <a:cs typeface="Arial" charset="0"/>
              </a:rPr>
              <a:t>HAPE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F7812-9D9E-4937-8818-473F27BF79CC}"/>
              </a:ext>
            </a:extLst>
          </p:cNvPr>
          <p:cNvSpPr txBox="1"/>
          <p:nvPr/>
        </p:nvSpPr>
        <p:spPr>
          <a:xfrm>
            <a:off x="6019800" y="3703431"/>
            <a:ext cx="465716" cy="1438871"/>
          </a:xfrm>
          <a:prstGeom prst="rect">
            <a:avLst/>
          </a:prstGeom>
          <a:noFill/>
        </p:spPr>
        <p:txBody>
          <a:bodyPr vert="wordArtVert" lIns="81635" tIns="40817" rIns="81635" bIns="40817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Arial" charset="0"/>
                <a:cs typeface="Arial" charset="0"/>
              </a:rPr>
              <a:t>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7516F-589D-4ED2-809B-7F4C44219D22}"/>
              </a:ext>
            </a:extLst>
          </p:cNvPr>
          <p:cNvSpPr txBox="1"/>
          <p:nvPr/>
        </p:nvSpPr>
        <p:spPr>
          <a:xfrm>
            <a:off x="6910176" y="3676051"/>
            <a:ext cx="465716" cy="3181949"/>
          </a:xfrm>
          <a:prstGeom prst="rect">
            <a:avLst/>
          </a:prstGeom>
          <a:noFill/>
        </p:spPr>
        <p:txBody>
          <a:bodyPr vert="wordArtVert" lIns="81635" tIns="40817" rIns="81635" bIns="40817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Arial" charset="0"/>
                <a:cs typeface="Arial" charset="0"/>
              </a:rPr>
              <a:t>UTLIERS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421B9-A9C6-4B9E-8B8C-40177D60C5DB}"/>
              </a:ext>
            </a:extLst>
          </p:cNvPr>
          <p:cNvSpPr txBox="1"/>
          <p:nvPr/>
        </p:nvSpPr>
        <p:spPr>
          <a:xfrm>
            <a:off x="7382884" y="3704231"/>
            <a:ext cx="465716" cy="2542491"/>
          </a:xfrm>
          <a:prstGeom prst="rect">
            <a:avLst/>
          </a:prstGeom>
          <a:noFill/>
        </p:spPr>
        <p:txBody>
          <a:bodyPr vert="wordArtVert" lIns="81635" tIns="40817" rIns="81635" bIns="40817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Arial" charset="0"/>
                <a:cs typeface="Arial" charset="0"/>
              </a:rPr>
              <a:t>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44D6B-DC73-4DF5-9C70-EAC2DC13C0D6}"/>
              </a:ext>
            </a:extLst>
          </p:cNvPr>
          <p:cNvSpPr txBox="1"/>
          <p:nvPr/>
        </p:nvSpPr>
        <p:spPr>
          <a:xfrm>
            <a:off x="7840084" y="3704231"/>
            <a:ext cx="465716" cy="2532864"/>
          </a:xfrm>
          <a:prstGeom prst="rect">
            <a:avLst/>
          </a:prstGeom>
          <a:noFill/>
        </p:spPr>
        <p:txBody>
          <a:bodyPr vert="wordArtVert" lIns="81635" tIns="40817" rIns="81635" bIns="40817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Arial" charset="0"/>
                <a:cs typeface="Arial" charset="0"/>
              </a:rPr>
              <a:t>PREAD</a:t>
            </a:r>
          </a:p>
        </p:txBody>
      </p:sp>
    </p:spTree>
    <p:extLst>
      <p:ext uri="{BB962C8B-B14F-4D97-AF65-F5344CB8AC3E}">
        <p14:creationId xmlns:p14="http://schemas.microsoft.com/office/powerpoint/2010/main" val="15358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What is the Shape of the Distribution?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77603"/>
            <a:ext cx="9144000" cy="3332816"/>
          </a:xfrm>
          <a:ln/>
        </p:spPr>
        <p:txBody>
          <a:bodyPr>
            <a:normAutofit/>
          </a:bodyPr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/>
            </a:pPr>
            <a:r>
              <a:rPr lang="en-US" altLang="en-US" sz="2800" dirty="0"/>
              <a:t>Does the histogram have a single, central hump or several separated humps?</a:t>
            </a:r>
          </a:p>
          <a:p>
            <a:pPr marL="609600" indent="-609600">
              <a:buClr>
                <a:schemeClr val="hlink"/>
              </a:buClr>
              <a:buSzTx/>
              <a:buFontTx/>
              <a:buAutoNum type="arabicPeriod"/>
            </a:pPr>
            <a:r>
              <a:rPr lang="en-US" altLang="en-US" sz="2800" dirty="0">
                <a:solidFill>
                  <a:srgbClr val="7030A0"/>
                </a:solidFill>
              </a:rPr>
              <a:t>Is the histogram symmetric?</a:t>
            </a:r>
          </a:p>
          <a:p>
            <a:pPr marL="609600" indent="-609600">
              <a:buClr>
                <a:schemeClr val="hlink"/>
              </a:buClr>
              <a:buSzTx/>
              <a:buFontTx/>
              <a:buAutoNum type="arabicPeriod"/>
            </a:pPr>
            <a:r>
              <a:rPr lang="en-US" altLang="en-US" sz="2800" dirty="0"/>
              <a:t>Do any unusual features stick out?</a:t>
            </a:r>
          </a:p>
        </p:txBody>
      </p:sp>
    </p:spTree>
    <p:extLst>
      <p:ext uri="{BB962C8B-B14F-4D97-AF65-F5344CB8AC3E}">
        <p14:creationId xmlns:p14="http://schemas.microsoft.com/office/powerpoint/2010/main" val="17981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Dealing With a Lot of Numbers…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98" y="2232111"/>
            <a:ext cx="8721508" cy="3332816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When we look at large sets of quantitative data and summarize it, what do you think is the best thing to do?</a:t>
            </a:r>
          </a:p>
          <a:p>
            <a:pPr marL="342900" indent="-342900"/>
            <a:r>
              <a:rPr lang="en-US" altLang="en-US" sz="2800" b="1" dirty="0"/>
              <a:t>Make a picture!</a:t>
            </a:r>
          </a:p>
          <a:p>
            <a:pPr marL="342900" indent="-342900"/>
            <a:r>
              <a:rPr lang="en-US" altLang="en-US" sz="2800" dirty="0"/>
              <a:t>We can’t use bar charts or pie charts for quantitative data.</a:t>
            </a:r>
          </a:p>
          <a:p>
            <a:pPr marL="342900" indent="-342900"/>
            <a:r>
              <a:rPr lang="en-US" altLang="en-US" sz="2800" dirty="0"/>
              <a:t>Those displays are for what kind of variables?</a:t>
            </a:r>
          </a:p>
          <a:p>
            <a:pPr marL="342900" indent="-342900"/>
            <a:r>
              <a:rPr lang="en-US" altLang="en-US" sz="2800" b="1" dirty="0"/>
              <a:t>Categorical.</a:t>
            </a:r>
          </a:p>
        </p:txBody>
      </p:sp>
    </p:spTree>
    <p:extLst>
      <p:ext uri="{BB962C8B-B14F-4D97-AF65-F5344CB8AC3E}">
        <p14:creationId xmlns:p14="http://schemas.microsoft.com/office/powerpoint/2010/main" val="22067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Humps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841679"/>
            <a:ext cx="9144000" cy="4158137"/>
          </a:xfrm>
          <a:ln/>
        </p:spPr>
        <p:txBody>
          <a:bodyPr>
            <a:noAutofit/>
          </a:bodyPr>
          <a:lstStyle/>
          <a:p>
            <a:pPr marL="990600" lvl="1" indent="-533400"/>
            <a:r>
              <a:rPr lang="en-US" altLang="en-US" sz="2800" b="1" dirty="0"/>
              <a:t>Humps in a histogram are called </a:t>
            </a:r>
            <a:r>
              <a:rPr lang="en-US" altLang="en-US" sz="2800" b="1" dirty="0">
                <a:solidFill>
                  <a:srgbClr val="FF0000"/>
                </a:solidFill>
              </a:rPr>
              <a:t>modes</a:t>
            </a:r>
            <a:r>
              <a:rPr lang="en-US" altLang="en-US" sz="2800" b="1" dirty="0"/>
              <a:t>.</a:t>
            </a:r>
          </a:p>
          <a:p>
            <a:pPr marL="990600" lvl="1" indent="-533400"/>
            <a:r>
              <a:rPr lang="en-US" altLang="en-US" sz="2800" b="1" dirty="0">
                <a:solidFill>
                  <a:srgbClr val="7030A0"/>
                </a:solidFill>
              </a:rPr>
              <a:t>Histograms with one main peak are </a:t>
            </a:r>
            <a:r>
              <a:rPr lang="en-US" altLang="en-US" sz="2800" b="1" dirty="0">
                <a:solidFill>
                  <a:srgbClr val="FF0000"/>
                </a:solidFill>
              </a:rPr>
              <a:t>unimodal</a:t>
            </a:r>
            <a:endParaRPr lang="en-US" altLang="en-US" sz="2800" b="1" dirty="0"/>
          </a:p>
          <a:p>
            <a:pPr marL="990600" lvl="1" indent="-533400"/>
            <a:r>
              <a:rPr lang="en-US" altLang="en-US" sz="2800" b="1" dirty="0"/>
              <a:t>Histograms with two peaks are </a:t>
            </a:r>
            <a:r>
              <a:rPr lang="en-US" altLang="en-US" sz="2800" b="1" dirty="0">
                <a:solidFill>
                  <a:srgbClr val="FF0000"/>
                </a:solidFill>
              </a:rPr>
              <a:t>bimodal</a:t>
            </a:r>
            <a:endParaRPr lang="en-US" altLang="en-US" sz="2800" b="1" dirty="0"/>
          </a:p>
          <a:p>
            <a:pPr marL="990600" lvl="1" indent="-533400"/>
            <a:r>
              <a:rPr lang="en-US" altLang="en-US" sz="2800" b="1" dirty="0">
                <a:solidFill>
                  <a:srgbClr val="7030A0"/>
                </a:solidFill>
              </a:rPr>
              <a:t>Histograms with three or more peaks are called </a:t>
            </a:r>
            <a:r>
              <a:rPr lang="en-US" altLang="en-US" sz="2800" b="1" dirty="0">
                <a:solidFill>
                  <a:srgbClr val="FF0000"/>
                </a:solidFill>
              </a:rPr>
              <a:t>multimodal</a:t>
            </a:r>
            <a:r>
              <a:rPr lang="en-US" alt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331630"/>
            <a:ext cx="7704667" cy="1752599"/>
          </a:xfrm>
        </p:spPr>
        <p:txBody>
          <a:bodyPr/>
          <a:lstStyle/>
          <a:p>
            <a:r>
              <a:rPr lang="en-US" altLang="en-US" dirty="0"/>
              <a:t>Humps (cont.)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9313" y="-803480"/>
            <a:ext cx="8294687" cy="4572000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What is the shape of this histogram?</a:t>
            </a:r>
          </a:p>
          <a:p>
            <a:pPr marL="342900" indent="-342900"/>
            <a:r>
              <a:rPr lang="en-US" altLang="en-US" sz="2800" b="1" dirty="0">
                <a:solidFill>
                  <a:srgbClr val="7030A0"/>
                </a:solidFill>
              </a:rPr>
              <a:t>Bimodal:</a:t>
            </a:r>
          </a:p>
        </p:txBody>
      </p:sp>
      <p:pic>
        <p:nvPicPr>
          <p:cNvPr id="529412" name="Picture 4" descr="04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36800"/>
            <a:ext cx="48006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318750"/>
            <a:ext cx="7704667" cy="1752599"/>
          </a:xfrm>
        </p:spPr>
        <p:txBody>
          <a:bodyPr/>
          <a:lstStyle/>
          <a:p>
            <a:r>
              <a:rPr lang="en-US" altLang="en-US" dirty="0"/>
              <a:t>Humps (cont.)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-215719"/>
            <a:ext cx="9144000" cy="4572000"/>
          </a:xfrm>
          <a:ln/>
        </p:spPr>
        <p:txBody>
          <a:bodyPr/>
          <a:lstStyle/>
          <a:p>
            <a:pPr marL="342900" indent="-342900"/>
            <a:r>
              <a:rPr lang="en-US" altLang="en-US" sz="2800" dirty="0"/>
              <a:t>Histogram where the bars are about the same height are called </a:t>
            </a:r>
            <a:r>
              <a:rPr lang="en-US" altLang="en-US" sz="2800" dirty="0">
                <a:solidFill>
                  <a:schemeClr val="hlink"/>
                </a:solidFill>
              </a:rPr>
              <a:t>uniform</a:t>
            </a:r>
            <a:r>
              <a:rPr lang="en-US" altLang="en-US" sz="2800" dirty="0"/>
              <a:t>.</a:t>
            </a:r>
          </a:p>
          <a:p>
            <a:pPr marL="342900" indent="-342900"/>
            <a:r>
              <a:rPr lang="en-US" altLang="en-US" sz="2800" b="1" dirty="0">
                <a:solidFill>
                  <a:srgbClr val="7030A0"/>
                </a:solidFill>
              </a:rPr>
              <a:t>There isn’t any mode.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66"/>
              </a:solidFill>
            </a:endParaRPr>
          </a:p>
        </p:txBody>
      </p:sp>
      <p:pic>
        <p:nvPicPr>
          <p:cNvPr id="530436" name="Picture 4" descr="04-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200400"/>
            <a:ext cx="52292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0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33400" y="303213"/>
            <a:ext cx="8305800" cy="992187"/>
          </a:xfrm>
        </p:spPr>
        <p:txBody>
          <a:bodyPr/>
          <a:lstStyle/>
          <a:p>
            <a:r>
              <a:rPr lang="en-US" altLang="en-US" dirty="0"/>
              <a:t>2. Symmetry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4840"/>
            <a:ext cx="9144000" cy="3332816"/>
          </a:xfrm>
          <a:ln/>
        </p:spPr>
        <p:txBody>
          <a:bodyPr/>
          <a:lstStyle/>
          <a:p>
            <a:pPr marL="990600" lvl="1" indent="-533400"/>
            <a:r>
              <a:rPr lang="en-US" altLang="en-US" sz="2600" dirty="0"/>
              <a:t>If you can fold the histogram down the middle and have the edges match pretty closely, the histogram is symmetric.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pic>
        <p:nvPicPr>
          <p:cNvPr id="531460" name="Picture 4" descr="04-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4" y="2918974"/>
            <a:ext cx="7826326" cy="38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3" name="Picture 3" descr="04-07a">
            <a:extLst>
              <a:ext uri="{FF2B5EF4-FFF2-40B4-BE49-F238E27FC236}">
                <a16:creationId xmlns:a16="http://schemas.microsoft.com/office/drawing/2014/main" id="{171808E8-146D-4A6F-8DC6-D0DC5EF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900"/>
            <a:ext cx="9144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484" name="Rectangle 4">
            <a:extLst>
              <a:ext uri="{FF2B5EF4-FFF2-40B4-BE49-F238E27FC236}">
                <a16:creationId xmlns:a16="http://schemas.microsoft.com/office/drawing/2014/main" id="{6222EA6B-55AA-4665-869A-7B3454B86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9788"/>
            <a:ext cx="9143999" cy="5103812"/>
          </a:xfrm>
        </p:spPr>
        <p:txBody>
          <a:bodyPr/>
          <a:lstStyle/>
          <a:p>
            <a:pPr marL="663285" lvl="1" indent="-255109" eaLnBrk="1" hangingPunct="1">
              <a:lnSpc>
                <a:spcPct val="95000"/>
              </a:lnSpc>
              <a:buFont typeface="Wingdings" pitchFamily="1" charset="2"/>
              <a:buChar char="n"/>
              <a:defRPr/>
            </a:pPr>
            <a:r>
              <a:rPr lang="en-US" sz="2800" dirty="0"/>
              <a:t>The thinner ends of a distribution are called the “</a:t>
            </a:r>
            <a:r>
              <a:rPr lang="en-US" sz="2800" dirty="0">
                <a:solidFill>
                  <a:schemeClr val="hlink"/>
                </a:solidFill>
              </a:rPr>
              <a:t>tails</a:t>
            </a:r>
            <a:r>
              <a:rPr lang="en-US" sz="2800" dirty="0"/>
              <a:t>.” </a:t>
            </a:r>
          </a:p>
          <a:p>
            <a:pPr marL="663285" lvl="1" indent="-255109" eaLnBrk="1" hangingPunct="1">
              <a:lnSpc>
                <a:spcPct val="95000"/>
              </a:lnSpc>
              <a:buFont typeface="Wingdings" pitchFamily="1" charset="2"/>
              <a:buChar char="n"/>
              <a:defRPr/>
            </a:pPr>
            <a:r>
              <a:rPr lang="en-US" sz="2800" dirty="0"/>
              <a:t>When a distribution is not symmetric, the distribution is </a:t>
            </a:r>
            <a:r>
              <a:rPr lang="en-US" sz="2800" dirty="0">
                <a:solidFill>
                  <a:schemeClr val="hlink"/>
                </a:solidFill>
              </a:rPr>
              <a:t>skewed</a:t>
            </a:r>
            <a:r>
              <a:rPr lang="en-US" sz="2800" dirty="0"/>
              <a:t> </a:t>
            </a:r>
            <a:r>
              <a:rPr lang="en-US" sz="2800" b="1" u="dbl" dirty="0"/>
              <a:t>to the side of the longer tail</a:t>
            </a:r>
            <a:r>
              <a:rPr lang="en-US" sz="2800" dirty="0"/>
              <a:t>.</a:t>
            </a:r>
          </a:p>
          <a:p>
            <a:pPr marL="663285" lvl="1" indent="-255109" eaLnBrk="1" hangingPunct="1">
              <a:lnSpc>
                <a:spcPct val="95000"/>
              </a:lnSpc>
              <a:buFont typeface="Wingdings" pitchFamily="1" charset="2"/>
              <a:buChar char="n"/>
              <a:defRPr/>
            </a:pPr>
            <a:endParaRPr lang="en-US" dirty="0"/>
          </a:p>
          <a:p>
            <a:pPr marL="663285" lvl="1" indent="-255109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2100" dirty="0"/>
          </a:p>
          <a:p>
            <a:pPr marL="663285" lvl="1" indent="-255109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2100" dirty="0"/>
          </a:p>
          <a:p>
            <a:pPr marL="663285" lvl="1" indent="-255109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2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C15878-CDAC-4BEC-94A5-93F1CD924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dirty="0"/>
              <a:t>Symmetry (cont’d)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9370A-8D40-4D96-A30B-116680038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594" y="3807469"/>
            <a:ext cx="2438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dirty="0">
                <a:solidFill>
                  <a:srgbClr val="7030A0"/>
                </a:solidFill>
              </a:rPr>
              <a:t>skewed 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12FF8-2FBD-475E-8140-545D929F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57600"/>
            <a:ext cx="2438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7030A0"/>
                </a:solidFill>
              </a:rPr>
              <a:t>skewed right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EE64A03-5C83-418B-9D69-94168B24080C}"/>
              </a:ext>
            </a:extLst>
          </p:cNvPr>
          <p:cNvSpPr>
            <a:spLocks noChangeArrowheads="1"/>
          </p:cNvSpPr>
          <p:nvPr/>
        </p:nvSpPr>
        <p:spPr bwMode="auto">
          <a:xfrm rot="1393703">
            <a:off x="7996238" y="4618038"/>
            <a:ext cx="542925" cy="1295400"/>
          </a:xfrm>
          <a:prstGeom prst="downArrow">
            <a:avLst>
              <a:gd name="adj1" fmla="val 50000"/>
              <a:gd name="adj2" fmla="val 4992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5DD9B53-E132-4452-BE03-A5FC147CED2D}"/>
              </a:ext>
            </a:extLst>
          </p:cNvPr>
          <p:cNvSpPr/>
          <p:nvPr/>
        </p:nvSpPr>
        <p:spPr bwMode="auto">
          <a:xfrm rot="20255096">
            <a:off x="1065213" y="4703763"/>
            <a:ext cx="541337" cy="12954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1635" tIns="40817" rIns="81635" bIns="40817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470079"/>
            <a:ext cx="7704667" cy="1981200"/>
          </a:xfrm>
        </p:spPr>
        <p:txBody>
          <a:bodyPr/>
          <a:lstStyle/>
          <a:p>
            <a:r>
              <a:rPr lang="en-US" altLang="en-US" dirty="0"/>
              <a:t>3. Anything Unusual?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8642"/>
            <a:ext cx="9144001" cy="5111174"/>
          </a:xfrm>
          <a:ln/>
        </p:spPr>
        <p:txBody>
          <a:bodyPr>
            <a:normAutofit/>
          </a:bodyPr>
          <a:lstStyle/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altLang="en-US" sz="3200" dirty="0"/>
              <a:t>Sometimes it’s the unusual features that tell us something interesting about the data.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altLang="en-US" sz="3200" b="1" dirty="0">
                <a:solidFill>
                  <a:srgbClr val="7030A0"/>
                </a:solidFill>
              </a:rPr>
              <a:t>You should always mention any </a:t>
            </a:r>
            <a:r>
              <a:rPr lang="en-US" altLang="en-US" sz="3200" b="1" dirty="0">
                <a:solidFill>
                  <a:schemeClr val="hlink"/>
                </a:solidFill>
              </a:rPr>
              <a:t>outliers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7030A0"/>
                </a:solidFill>
              </a:rPr>
              <a:t>that stand away from the body of the distribution.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altLang="en-US" sz="3200" dirty="0"/>
              <a:t>Are there any </a:t>
            </a:r>
            <a:r>
              <a:rPr lang="en-US" altLang="en-US" sz="3200" dirty="0">
                <a:solidFill>
                  <a:schemeClr val="hlink"/>
                </a:solidFill>
              </a:rPr>
              <a:t>gaps</a:t>
            </a:r>
            <a:r>
              <a:rPr lang="en-US" altLang="en-US" sz="3200" dirty="0"/>
              <a:t> in the distribution? If so, we might have data from more than one group.</a:t>
            </a:r>
          </a:p>
        </p:txBody>
      </p:sp>
    </p:spTree>
    <p:extLst>
      <p:ext uri="{BB962C8B-B14F-4D97-AF65-F5344CB8AC3E}">
        <p14:creationId xmlns:p14="http://schemas.microsoft.com/office/powerpoint/2010/main" val="29389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358725"/>
            <a:ext cx="7704667" cy="14917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Anything Unusual?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6380"/>
            <a:ext cx="9144000" cy="2150888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What is unusual about the following histogram?</a:t>
            </a:r>
          </a:p>
          <a:p>
            <a:pPr marL="342900" indent="-342900"/>
            <a:r>
              <a:rPr lang="en-US" altLang="en-US" b="1" dirty="0">
                <a:solidFill>
                  <a:srgbClr val="7030A0"/>
                </a:solidFill>
              </a:rPr>
              <a:t>The following histogram has outliers—</a:t>
            </a:r>
          </a:p>
          <a:p>
            <a:pPr marL="342900" indent="-342900"/>
            <a:r>
              <a:rPr lang="en-US" altLang="en-US" dirty="0"/>
              <a:t>There are three cities in the leftmost bar:</a:t>
            </a:r>
          </a:p>
        </p:txBody>
      </p:sp>
      <p:pic>
        <p:nvPicPr>
          <p:cNvPr id="534532" name="Picture 4" descr="04-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14649"/>
            <a:ext cx="4899338" cy="37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4-03a">
            <a:extLst>
              <a:ext uri="{FF2B5EF4-FFF2-40B4-BE49-F238E27FC236}">
                <a16:creationId xmlns:a16="http://schemas.microsoft.com/office/drawing/2014/main" id="{DF81E880-E3A5-4F40-BFAC-CF46B6C2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9588"/>
            <a:ext cx="4102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4B915B-C5AA-4C92-A614-BEF7AE8071EB}"/>
              </a:ext>
            </a:extLst>
          </p:cNvPr>
          <p:cNvSpPr/>
          <p:nvPr/>
        </p:nvSpPr>
        <p:spPr>
          <a:xfrm>
            <a:off x="228600" y="1905000"/>
            <a:ext cx="4419600" cy="2949575"/>
          </a:xfrm>
          <a:prstGeom prst="rect">
            <a:avLst/>
          </a:prstGeom>
          <a:solidFill>
            <a:schemeClr val="bg1"/>
          </a:solidFill>
        </p:spPr>
        <p:txBody>
          <a:bodyPr lIns="81635" tIns="40817" rIns="81635" bIns="40817">
            <a:spAutoFit/>
          </a:bodyPr>
          <a:lstStyle/>
          <a:p>
            <a:pPr marL="659034" lvl="1" indent="-250858" eaLnBrk="1" hangingPunct="1">
              <a:lnSpc>
                <a:spcPct val="90000"/>
              </a:lnSpc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7030A0"/>
                </a:solidFill>
                <a:latin typeface="Arial" charset="0"/>
                <a:cs typeface="Arial" charset="0"/>
              </a:rPr>
              <a:t>Unusual features can tell us important things about our data.  Look for then describe / explain unusual features like:</a:t>
            </a:r>
          </a:p>
          <a:p>
            <a:pPr marL="408176" lvl="1" indent="0" eaLnBrk="1" hangingPunct="1">
              <a:lnSpc>
                <a:spcPct val="90000"/>
              </a:lnSpc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sz="23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816351" lvl="2" indent="0" eaLnBrk="1" hangingPunct="1">
              <a:lnSpc>
                <a:spcPct val="90000"/>
              </a:lnSpc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7030A0"/>
                </a:solidFill>
                <a:latin typeface="Arial" charset="0"/>
                <a:cs typeface="Arial" charset="0"/>
              </a:rPr>
              <a:t>  </a:t>
            </a:r>
            <a:r>
              <a:rPr lang="en-US" sz="2300" dirty="0">
                <a:latin typeface="Arial" charset="0"/>
                <a:cs typeface="Arial" charset="0"/>
              </a:rPr>
              <a:t>Outliers</a:t>
            </a:r>
          </a:p>
          <a:p>
            <a:pPr marL="816351" lvl="2" indent="0" eaLnBrk="1" hangingPunct="1">
              <a:lnSpc>
                <a:spcPct val="90000"/>
              </a:lnSpc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7030A0"/>
                </a:solidFill>
                <a:latin typeface="Arial" charset="0"/>
                <a:cs typeface="Arial" charset="0"/>
              </a:rPr>
              <a:t>  Gaps</a:t>
            </a:r>
          </a:p>
          <a:p>
            <a:pPr marL="816351" lvl="2" indent="0" eaLnBrk="1" hangingPunct="1">
              <a:lnSpc>
                <a:spcPct val="90000"/>
              </a:lnSpc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7030A0"/>
                </a:solidFill>
                <a:latin typeface="Arial" charset="0"/>
                <a:cs typeface="Arial" charset="0"/>
              </a:rPr>
              <a:t>  </a:t>
            </a:r>
            <a:r>
              <a:rPr lang="en-US" sz="2300" dirty="0">
                <a:latin typeface="Arial" charset="0"/>
                <a:cs typeface="Arial" charset="0"/>
              </a:rPr>
              <a:t>Groupings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687A5B-296A-47C3-BCC6-B9EF87F1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752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0" bIns="40817"/>
          <a:lstStyle/>
          <a:p>
            <a:pPr marL="306132" indent="-306132" eaLnBrk="1" hangingPunct="1">
              <a:spcBef>
                <a:spcPct val="20000"/>
              </a:spcBef>
              <a:buClr>
                <a:schemeClr val="accent1"/>
              </a:buClr>
              <a:buSzPct val="60000"/>
              <a:defRPr/>
            </a:pPr>
            <a:r>
              <a:rPr lang="en-US" u="sng" kern="0" dirty="0">
                <a:solidFill>
                  <a:srgbClr val="FF0000"/>
                </a:solidFill>
                <a:latin typeface="+mn-lt"/>
                <a:cs typeface="+mn-cs"/>
              </a:rPr>
              <a:t>Kentucky Derby Results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93808EA-3230-4559-B50E-4555E1E4D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914400"/>
            <a:ext cx="8294687" cy="76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en-US" sz="3600" b="1" dirty="0"/>
              <a:t>What is unusual about this one?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A6E31F6-5167-4926-8DC1-72A9C4AC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dirty="0"/>
              <a:t>Anything Usual? (cont’d)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987D7FA-B5C9-4EA3-AA50-BA06C41F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257800"/>
            <a:ext cx="304800" cy="341313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E5B9A7BD-3ED7-4171-9D02-8E306BD0896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352800"/>
            <a:ext cx="1524000" cy="1366838"/>
            <a:chOff x="6096000" y="3352799"/>
            <a:chExt cx="1524001" cy="1367136"/>
          </a:xfrm>
        </p:grpSpPr>
        <p:cxnSp>
          <p:nvCxnSpPr>
            <p:cNvPr id="17420" name="Straight Arrow Connector 12">
              <a:extLst>
                <a:ext uri="{FF2B5EF4-FFF2-40B4-BE49-F238E27FC236}">
                  <a16:creationId xmlns:a16="http://schemas.microsoft.com/office/drawing/2014/main" id="{D4806838-F04D-4CED-9EC0-48148A59D7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631633" y="3731567"/>
              <a:ext cx="1367135" cy="609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Straight Arrow Connector 14">
              <a:extLst>
                <a:ext uri="{FF2B5EF4-FFF2-40B4-BE49-F238E27FC236}">
                  <a16:creationId xmlns:a16="http://schemas.microsoft.com/office/drawing/2014/main" id="{B62D5424-BEBD-4F32-85D7-B5D3D3DA0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7232" y="3731567"/>
              <a:ext cx="1367136" cy="609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D1619BC3-F60C-46EC-807C-53CC25C660B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484813"/>
            <a:ext cx="1295400" cy="1587"/>
            <a:chOff x="6096000" y="5181600"/>
            <a:chExt cx="1295401" cy="1589"/>
          </a:xfrm>
        </p:grpSpPr>
        <p:cxnSp>
          <p:nvCxnSpPr>
            <p:cNvPr id="17418" name="Straight Arrow Connector 19">
              <a:extLst>
                <a:ext uri="{FF2B5EF4-FFF2-40B4-BE49-F238E27FC236}">
                  <a16:creationId xmlns:a16="http://schemas.microsoft.com/office/drawing/2014/main" id="{B9EA4D9D-113F-48B5-B481-CB9DCD54F4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781800" y="5183188"/>
              <a:ext cx="609601" cy="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Straight Arrow Connector 21">
              <a:extLst>
                <a:ext uri="{FF2B5EF4-FFF2-40B4-BE49-F238E27FC236}">
                  <a16:creationId xmlns:a16="http://schemas.microsoft.com/office/drawing/2014/main" id="{67660818-4134-46D4-8306-A178E9EA95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096000" y="5181600"/>
              <a:ext cx="609600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96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" grpId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Pairs: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28800"/>
            <a:ext cx="7704667" cy="4171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Chapter 3 Classwork: Thinking about Shape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7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5FD5201-79FE-4A81-9DEA-EF8A72F46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Center?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5BB0AA6-3FCE-4109-B6F8-85DFDD5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990600"/>
          </a:xfrm>
        </p:spPr>
        <p:txBody>
          <a:bodyPr>
            <a:normAutofit fontScale="92500" lnSpcReduction="10000"/>
          </a:bodyPr>
          <a:lstStyle/>
          <a:p>
            <a:pPr marL="304800" indent="-304800" algn="ctr" eaLnBrk="1" hangingPunct="1"/>
            <a:r>
              <a:rPr lang="en-US" altLang="en-US" sz="3200" b="1" dirty="0">
                <a:solidFill>
                  <a:srgbClr val="7030A0"/>
                </a:solidFill>
              </a:rPr>
              <a:t>What number would you pick to describe all the data?</a:t>
            </a:r>
          </a:p>
          <a:p>
            <a:pPr marL="304800" indent="-304800" eaLnBrk="1" hangingPunct="1"/>
            <a:endParaRPr lang="en-US" alt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85B43502-144A-4F74-92ED-C07084E9586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05000"/>
            <a:ext cx="4572000" cy="4445000"/>
            <a:chOff x="4572000" y="1905000"/>
            <a:chExt cx="4572000" cy="4445345"/>
          </a:xfrm>
        </p:grpSpPr>
        <p:sp>
          <p:nvSpPr>
            <p:cNvPr id="19464" name="Rectangle 4">
              <a:extLst>
                <a:ext uri="{FF2B5EF4-FFF2-40B4-BE49-F238E27FC236}">
                  <a16:creationId xmlns:a16="http://schemas.microsoft.com/office/drawing/2014/main" id="{D95B61A4-3E91-4229-8E21-35D4BE1F5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288339"/>
              <a:ext cx="4572000" cy="1062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 indent="-3175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7030A0"/>
                  </a:solidFill>
                </a:rPr>
                <a:t>It’s not so easy to find the center of a skewed or a multi-modal distribution.</a:t>
              </a:r>
            </a:p>
          </p:txBody>
        </p:sp>
        <p:pic>
          <p:nvPicPr>
            <p:cNvPr id="19465" name="Picture 6" descr="04-04a">
              <a:extLst>
                <a:ext uri="{FF2B5EF4-FFF2-40B4-BE49-F238E27FC236}">
                  <a16:creationId xmlns:a16="http://schemas.microsoft.com/office/drawing/2014/main" id="{4B9E4A39-BA2D-47DE-AC6A-B1DDB5BFA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05000"/>
              <a:ext cx="3886200" cy="332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DE37A9BE-657C-48FE-9A4F-F3503349BAF6}"/>
              </a:ext>
            </a:extLst>
          </p:cNvPr>
          <p:cNvGrpSpPr>
            <a:grpSpLocks/>
          </p:cNvGrpSpPr>
          <p:nvPr/>
        </p:nvGrpSpPr>
        <p:grpSpPr bwMode="auto">
          <a:xfrm>
            <a:off x="0" y="2122488"/>
            <a:ext cx="4572000" cy="4227512"/>
            <a:chOff x="0" y="2122133"/>
            <a:chExt cx="4572000" cy="4228419"/>
          </a:xfrm>
        </p:grpSpPr>
        <p:sp>
          <p:nvSpPr>
            <p:cNvPr id="19462" name="Rectangle 5">
              <a:extLst>
                <a:ext uri="{FF2B5EF4-FFF2-40B4-BE49-F238E27FC236}">
                  <a16:creationId xmlns:a16="http://schemas.microsoft.com/office/drawing/2014/main" id="{003879BE-F8A3-4848-81D0-0280E5547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8340"/>
              <a:ext cx="4572000" cy="1062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 indent="-3175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It’s easy to find the center when a distribution is </a:t>
              </a:r>
              <a:r>
                <a:rPr lang="en-US" altLang="en-US" dirty="0" err="1"/>
                <a:t>uni</a:t>
              </a:r>
              <a:r>
                <a:rPr lang="en-US" altLang="en-US" dirty="0"/>
                <a:t>-modal and symmetric - it’s right in the middle!</a:t>
              </a:r>
            </a:p>
          </p:txBody>
        </p:sp>
        <p:pic>
          <p:nvPicPr>
            <p:cNvPr id="19463" name="Picture 5" descr="Figure4">
              <a:extLst>
                <a:ext uri="{FF2B5EF4-FFF2-40B4-BE49-F238E27FC236}">
                  <a16:creationId xmlns:a16="http://schemas.microsoft.com/office/drawing/2014/main" id="{235A1BD6-4193-41FF-BAF6-F7567503E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2133"/>
              <a:ext cx="4191000" cy="316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41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>
            <a:extLst>
              <a:ext uri="{FF2B5EF4-FFF2-40B4-BE49-F238E27FC236}">
                <a16:creationId xmlns:a16="http://schemas.microsoft.com/office/drawing/2014/main" id="{44957AE8-29F8-42BA-9B2A-AEAF69975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103688" cy="5257800"/>
          </a:xfrm>
        </p:spPr>
        <p:txBody>
          <a:bodyPr>
            <a:normAutofit lnSpcReduction="10000"/>
          </a:bodyPr>
          <a:lstStyle/>
          <a:p>
            <a:pPr marL="304800" indent="-304800" eaLnBrk="1" hangingPunct="1"/>
            <a:r>
              <a:rPr lang="en-US" altLang="en-US" sz="2800" dirty="0"/>
              <a:t>Divide the range of </a:t>
            </a:r>
            <a:r>
              <a:rPr lang="en-US" altLang="en-US" sz="2800" i="1" dirty="0"/>
              <a:t>x</a:t>
            </a:r>
            <a:r>
              <a:rPr lang="en-US" altLang="en-US" sz="2800" dirty="0"/>
              <a:t>-values into equal-width groups called </a:t>
            </a:r>
            <a:r>
              <a:rPr lang="en-US" altLang="en-US" sz="2800" dirty="0">
                <a:solidFill>
                  <a:schemeClr val="hlink"/>
                </a:solidFill>
              </a:rPr>
              <a:t>bins;</a:t>
            </a:r>
          </a:p>
          <a:p>
            <a:pPr marL="304800" indent="-304800" eaLnBrk="1" hangingPunct="1"/>
            <a:endParaRPr lang="en-US" altLang="en-US" sz="1000" dirty="0">
              <a:solidFill>
                <a:schemeClr val="hlink"/>
              </a:solidFill>
            </a:endParaRPr>
          </a:p>
          <a:p>
            <a:pPr marL="304800" indent="-304800" eaLnBrk="1" hangingPunct="1"/>
            <a:r>
              <a:rPr lang="en-US" altLang="en-US" sz="2800" b="1" dirty="0">
                <a:solidFill>
                  <a:srgbClr val="7030A0"/>
                </a:solidFill>
              </a:rPr>
              <a:t>The counts in each bin display the </a:t>
            </a:r>
            <a:r>
              <a:rPr lang="en-US" altLang="en-US" sz="2800" dirty="0">
                <a:solidFill>
                  <a:schemeClr val="hlink"/>
                </a:solidFill>
              </a:rPr>
              <a:t>distribution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7030A0"/>
                </a:solidFill>
              </a:rPr>
              <a:t>of the variable.</a:t>
            </a:r>
          </a:p>
          <a:p>
            <a:pPr marL="304800" indent="-304800" eaLnBrk="1" hangingPunct="1"/>
            <a:endParaRPr lang="en-US" altLang="en-US" sz="1000" b="1" dirty="0">
              <a:solidFill>
                <a:srgbClr val="7030A0"/>
              </a:solidFill>
            </a:endParaRPr>
          </a:p>
          <a:p>
            <a:pPr marL="304800" indent="-304800" eaLnBrk="1" hangingPunct="1"/>
            <a:r>
              <a:rPr lang="en-US" altLang="en-US" sz="2800" dirty="0"/>
              <a:t>This histogram shows the distribution of the magnitudes of earthquakes.</a:t>
            </a:r>
          </a:p>
          <a:p>
            <a:pPr marL="304800" indent="-304800" eaLnBrk="1" hangingPunct="1">
              <a:buFont typeface="Wingdings" panose="05000000000000000000" pitchFamily="2" charset="2"/>
              <a:buNone/>
            </a:pPr>
            <a:endParaRPr lang="en-US" altLang="en-US" sz="3200" dirty="0"/>
          </a:p>
        </p:txBody>
      </p:sp>
      <p:pic>
        <p:nvPicPr>
          <p:cNvPr id="4" name="Picture 5" descr="4">
            <a:extLst>
              <a:ext uri="{FF2B5EF4-FFF2-40B4-BE49-F238E27FC236}">
                <a16:creationId xmlns:a16="http://schemas.microsoft.com/office/drawing/2014/main" id="{41215DBD-5208-45A0-9810-89EC5B61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20713"/>
            <a:ext cx="4735512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>
            <a:extLst>
              <a:ext uri="{FF2B5EF4-FFF2-40B4-BE49-F238E27FC236}">
                <a16:creationId xmlns:a16="http://schemas.microsoft.com/office/drawing/2014/main" id="{0B1A3A16-B500-45D8-95A4-5B0A15BDF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5791200" cy="992188"/>
          </a:xfrm>
        </p:spPr>
        <p:txBody>
          <a:bodyPr/>
          <a:lstStyle/>
          <a:p>
            <a:pPr eaLnBrk="1" hangingPunct="1"/>
            <a:r>
              <a:rPr lang="en-US" altLang="en-US" sz="3600" u="sng"/>
              <a:t>Making a Histogram</a:t>
            </a:r>
            <a:r>
              <a:rPr lang="en-US" altLang="en-US" sz="360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D5300-D546-46D8-B14D-5D88D89C8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"/>
            <a:ext cx="2514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0000"/>
                </a:solidFill>
              </a:rPr>
              <a:t>How does this display differ from a bar chart?</a:t>
            </a:r>
          </a:p>
        </p:txBody>
      </p:sp>
    </p:spTree>
    <p:extLst>
      <p:ext uri="{BB962C8B-B14F-4D97-AF65-F5344CB8AC3E}">
        <p14:creationId xmlns:p14="http://schemas.microsoft.com/office/powerpoint/2010/main" val="62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2445E14-84BB-48C7-BFE6-9F5F8955D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8013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/>
              <a:t>Median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5E01614-643E-432C-86BC-71DFD2423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1600200"/>
            <a:ext cx="3824288" cy="449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100" b="1" dirty="0">
                <a:solidFill>
                  <a:srgbClr val="7030A0"/>
                </a:solidFill>
              </a:rPr>
              <a:t>The first type of center is the median.</a:t>
            </a:r>
          </a:p>
          <a:p>
            <a:pPr eaLnBrk="1" hangingPunct="1"/>
            <a:r>
              <a:rPr lang="en-US" altLang="en-US" sz="2100" dirty="0"/>
              <a:t>The median is the value with exactly half the data values below it and half above it.</a:t>
            </a:r>
          </a:p>
        </p:txBody>
      </p:sp>
      <p:pic>
        <p:nvPicPr>
          <p:cNvPr id="23557" name="Picture 5" descr="Picture 10">
            <a:extLst>
              <a:ext uri="{FF2B5EF4-FFF2-40B4-BE49-F238E27FC236}">
                <a16:creationId xmlns:a16="http://schemas.microsoft.com/office/drawing/2014/main" id="{12B99338-80A4-4914-85D3-D5C7F04F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9672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73A8724-CA8B-4419-B19B-7FEBA2457362}"/>
              </a:ext>
            </a:extLst>
          </p:cNvPr>
          <p:cNvSpPr txBox="1">
            <a:spLocks/>
          </p:cNvSpPr>
          <p:nvPr/>
        </p:nvSpPr>
        <p:spPr bwMode="auto">
          <a:xfrm>
            <a:off x="533400" y="-152400"/>
            <a:ext cx="830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 anchor="b"/>
          <a:lstStyle/>
          <a:p>
            <a:pPr eaLnBrk="1" hangingPunct="1">
              <a:defRPr/>
            </a:pPr>
            <a:r>
              <a:rPr lang="en-US" sz="32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Center? (cont’d)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237C1-61B5-43B5-8BF2-BEEE2EBC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95850"/>
            <a:ext cx="220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We’ll talk about MEAN in a few!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DBAB55-52FA-4785-B506-80A8F65F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3" y="5675313"/>
            <a:ext cx="381000" cy="3683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9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40F6-F08B-4CAF-B3CD-4BEC1FFD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B073-D025-47F6-9E1E-F42C2EA4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median of each set of data?</a:t>
            </a:r>
          </a:p>
          <a:p>
            <a:pPr marL="0" indent="0">
              <a:buNone/>
            </a:pPr>
            <a:r>
              <a:rPr lang="en-US" dirty="0"/>
              <a:t>a) {3, 6, 2, 8, 9, 7}</a:t>
            </a:r>
          </a:p>
          <a:p>
            <a:pPr marL="0" indent="0">
              <a:buNone/>
            </a:pPr>
            <a:r>
              <a:rPr lang="en-US" dirty="0"/>
              <a:t>b) {5, 8, 5, 2, 3, 4, 5}</a:t>
            </a:r>
          </a:p>
          <a:p>
            <a:pPr marL="0" indent="0">
              <a:buNone/>
            </a:pPr>
            <a:r>
              <a:rPr lang="en-US" dirty="0"/>
              <a:t>c) {10, 2, 3, 5, 9, 11, 16}</a:t>
            </a:r>
          </a:p>
        </p:txBody>
      </p:sp>
    </p:spTree>
    <p:extLst>
      <p:ext uri="{BB962C8B-B14F-4D97-AF65-F5344CB8AC3E}">
        <p14:creationId xmlns:p14="http://schemas.microsoft.com/office/powerpoint/2010/main" val="3842241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649E1E79-18E3-43B4-8ED5-78402EA9C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990600"/>
            <a:ext cx="8294687" cy="5637213"/>
          </a:xfrm>
          <a:solidFill>
            <a:schemeClr val="bg1"/>
          </a:solidFill>
        </p:spPr>
        <p:txBody>
          <a:bodyPr/>
          <a:lstStyle/>
          <a:p>
            <a:pPr marL="304800" indent="-304800" eaLnBrk="1" hangingPunct="1"/>
            <a:r>
              <a:rPr lang="en-US" altLang="en-US" sz="3200" dirty="0"/>
              <a:t>Statistics is about variability.</a:t>
            </a:r>
          </a:p>
          <a:p>
            <a:pPr marL="304800" indent="-304800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304800" indent="-304800" eaLnBrk="1" hangingPunct="1"/>
            <a:r>
              <a:rPr lang="en-US" altLang="en-US" sz="3200" b="1" dirty="0">
                <a:solidFill>
                  <a:srgbClr val="7030A0"/>
                </a:solidFill>
              </a:rPr>
              <a:t>Are the values of the distribution tightly clustered around the center or spread out?</a:t>
            </a:r>
          </a:p>
          <a:p>
            <a:pPr marL="304800" indent="-304800" eaLnBrk="1" hangingPunct="1"/>
            <a:endParaRPr lang="en-US" altLang="en-US" sz="2000" b="1" dirty="0">
              <a:solidFill>
                <a:srgbClr val="7030A0"/>
              </a:solidFill>
            </a:endParaRPr>
          </a:p>
          <a:p>
            <a:pPr marL="304800" indent="-304800" eaLnBrk="1" hangingPunct="1"/>
            <a:r>
              <a:rPr lang="en-US" altLang="en-US" sz="3200" dirty="0"/>
              <a:t>Always report a measure of </a:t>
            </a:r>
            <a:r>
              <a:rPr lang="en-US" altLang="en-US" sz="3200" dirty="0">
                <a:solidFill>
                  <a:srgbClr val="FF0000"/>
                </a:solidFill>
              </a:rPr>
              <a:t>spread</a:t>
            </a:r>
            <a:r>
              <a:rPr lang="en-US" altLang="en-US" sz="3200" dirty="0"/>
              <a:t> along with a measure of center when describing a distribution.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D3F3CE-BFFF-4B69-A1FA-C7FEF73D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76200"/>
            <a:ext cx="830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 anchor="b"/>
          <a:lstStyle/>
          <a:p>
            <a:pPr eaLnBrk="1" hangingPunct="1">
              <a:defRPr/>
            </a:pPr>
            <a:r>
              <a:rPr lang="en-US" sz="32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Spread?</a:t>
            </a:r>
          </a:p>
        </p:txBody>
      </p:sp>
    </p:spTree>
    <p:extLst>
      <p:ext uri="{BB962C8B-B14F-4D97-AF65-F5344CB8AC3E}">
        <p14:creationId xmlns:p14="http://schemas.microsoft.com/office/powerpoint/2010/main" val="33382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86B9F274-49EA-492D-903F-993DCEA22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-2489982"/>
            <a:ext cx="8294687" cy="934798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7030A0"/>
                </a:solidFill>
              </a:rPr>
              <a:t>range</a:t>
            </a:r>
            <a:r>
              <a:rPr lang="en-US" altLang="en-US" dirty="0"/>
              <a:t> is the difference between the maximum and minimum values: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Range = max – min</a:t>
            </a:r>
          </a:p>
          <a:p>
            <a:pPr eaLnBrk="1" hangingPunct="1"/>
            <a:r>
              <a:rPr lang="en-US" altLang="en-US" dirty="0"/>
              <a:t>A disadvantage of the range…? </a:t>
            </a:r>
            <a:endParaRPr lang="en-US" altLang="en-US" sz="21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BA33D04-FE4E-4479-957B-50653CF6EF28}"/>
              </a:ext>
            </a:extLst>
          </p:cNvPr>
          <p:cNvSpPr txBox="1">
            <a:spLocks/>
          </p:cNvSpPr>
          <p:nvPr/>
        </p:nvSpPr>
        <p:spPr bwMode="auto">
          <a:xfrm>
            <a:off x="533400" y="30484"/>
            <a:ext cx="830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 anchor="b"/>
          <a:lstStyle/>
          <a:p>
            <a:pPr eaLnBrk="1" hangingPunct="1">
              <a:defRPr/>
            </a:pPr>
            <a:endParaRPr lang="en-US" sz="3200" b="1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US" sz="32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Measures of Spread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B28D7-F7D8-49C6-81C3-2C1D1985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517" y="3120230"/>
            <a:ext cx="6858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An extreme value can make it very large and not representative of the data overall.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B5696-9AA0-4943-9673-BCBF2FB1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78288"/>
            <a:ext cx="82296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marL="301625" indent="-3016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500" dirty="0"/>
              <a:t>The </a:t>
            </a:r>
            <a:r>
              <a:rPr lang="en-US" altLang="en-US" sz="2500" b="1" dirty="0">
                <a:solidFill>
                  <a:srgbClr val="7030A0"/>
                </a:solidFill>
              </a:rPr>
              <a:t>inter-quartile range (IQR) </a:t>
            </a:r>
            <a:r>
              <a:rPr lang="en-US" altLang="en-US" sz="2500" dirty="0"/>
              <a:t>lets us ignore extreme data values and concentrate on the middle of the data.</a:t>
            </a:r>
          </a:p>
          <a:p>
            <a:pPr eaLnBrk="1" hangingPunct="1"/>
            <a:endParaRPr lang="en-US" altLang="en-US" sz="25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500" dirty="0"/>
              <a:t>To find the IQR…</a:t>
            </a:r>
          </a:p>
        </p:txBody>
      </p:sp>
    </p:spTree>
    <p:extLst>
      <p:ext uri="{BB962C8B-B14F-4D97-AF65-F5344CB8AC3E}">
        <p14:creationId xmlns:p14="http://schemas.microsoft.com/office/powerpoint/2010/main" val="11981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6DDEDDF3-03B2-482F-9CD4-CF0E2B013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3999" cy="5511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difference between the quartiles is called the </a:t>
            </a:r>
            <a:r>
              <a:rPr lang="en-US" altLang="en-US" sz="2800" dirty="0">
                <a:solidFill>
                  <a:schemeClr val="hlink"/>
                </a:solidFill>
              </a:rPr>
              <a:t>inter-quartile range</a:t>
            </a:r>
            <a:r>
              <a:rPr lang="en-US" altLang="en-US" sz="2800" dirty="0"/>
              <a:t> (IQR), so: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IQR = upper quartile – lower quartile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Quartiles</a:t>
            </a:r>
            <a:r>
              <a:rPr lang="en-US" altLang="en-US" sz="2800" dirty="0"/>
              <a:t> divide the data into four equal sections.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endParaRPr lang="en-US" altLang="en-US" sz="600" b="1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>
                <a:solidFill>
                  <a:srgbClr val="7030A0"/>
                </a:solidFill>
              </a:rPr>
              <a:t>One quarter of the data lies below the lower quartile, Q1.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/>
              <a:t>One quarter of the data lies above the upper quartile, Q3.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>
                <a:solidFill>
                  <a:srgbClr val="7030A0"/>
                </a:solidFill>
              </a:rPr>
              <a:t>The quartiles border the middle half of the data.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7C3B87C-C7C4-4575-B452-B8F9BE94DEDD}"/>
              </a:ext>
            </a:extLst>
          </p:cNvPr>
          <p:cNvSpPr txBox="1">
            <a:spLocks/>
          </p:cNvSpPr>
          <p:nvPr/>
        </p:nvSpPr>
        <p:spPr bwMode="auto">
          <a:xfrm>
            <a:off x="533400" y="-152400"/>
            <a:ext cx="830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 anchor="b"/>
          <a:lstStyle/>
          <a:p>
            <a:pPr eaLnBrk="1" hangingPunct="1">
              <a:defRPr/>
            </a:pPr>
            <a:r>
              <a:rPr lang="en-US" sz="32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Measures of Spread</a:t>
            </a:r>
          </a:p>
        </p:txBody>
      </p:sp>
    </p:spTree>
    <p:extLst>
      <p:ext uri="{BB962C8B-B14F-4D97-AF65-F5344CB8AC3E}">
        <p14:creationId xmlns:p14="http://schemas.microsoft.com/office/powerpoint/2010/main" val="21566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BFA2-F241-4DF6-9AA3-7E195113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4528-38B1-4ADE-A39A-ED8EA3C5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range, median, quartiles, and IQR for each data set.</a:t>
            </a:r>
          </a:p>
          <a:p>
            <a:pPr marL="457200" indent="-457200">
              <a:buAutoNum type="alphaLcParenR"/>
            </a:pPr>
            <a:r>
              <a:rPr lang="en-US" dirty="0"/>
              <a:t>{3, 6, 9, 10, 14, 17}</a:t>
            </a:r>
          </a:p>
          <a:p>
            <a:pPr marL="457200" indent="-457200">
              <a:buFont typeface="Arial"/>
              <a:buAutoNum type="alphaLcParenR"/>
            </a:pPr>
            <a:r>
              <a:rPr lang="en-US" dirty="0"/>
              <a:t>{2, 8, 11, 16, 25, 54, 76}</a:t>
            </a:r>
          </a:p>
          <a:p>
            <a:pPr marL="457200" indent="-457200">
              <a:buFont typeface="Arial"/>
              <a:buAutoNum type="alphaLcParenR"/>
            </a:pPr>
            <a:r>
              <a:rPr lang="en-US" dirty="0"/>
              <a:t>{9, 2, 16, 54, 33, 22, 7}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06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4EF84F10-5C58-45C9-8D0C-DE8BB6AE3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946809"/>
            <a:ext cx="9143999" cy="53324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lower and upper quartiles are the 25</a:t>
            </a:r>
            <a:r>
              <a:rPr lang="en-US" altLang="en-US" baseline="30000" dirty="0"/>
              <a:t>th</a:t>
            </a:r>
            <a:r>
              <a:rPr lang="en-US" altLang="en-US" dirty="0"/>
              <a:t> and 75</a:t>
            </a:r>
            <a:r>
              <a:rPr lang="en-US" altLang="en-US" baseline="30000" dirty="0"/>
              <a:t>th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percentiles</a:t>
            </a:r>
            <a:r>
              <a:rPr lang="en-US" altLang="en-US" dirty="0"/>
              <a:t> of the data, so…</a:t>
            </a:r>
          </a:p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The IQR contains the middle 50% of the values of the distribution, as shown:</a:t>
            </a:r>
          </a:p>
        </p:txBody>
      </p:sp>
      <p:pic>
        <p:nvPicPr>
          <p:cNvPr id="24580" name="Picture 4" descr="Picture 11">
            <a:extLst>
              <a:ext uri="{FF2B5EF4-FFF2-40B4-BE49-F238E27FC236}">
                <a16:creationId xmlns:a16="http://schemas.microsoft.com/office/drawing/2014/main" id="{C0AC1AE0-10EA-45F0-B4C1-678C6043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EC80F58D-9EE7-43B8-B9FF-47BCA788C038}"/>
              </a:ext>
            </a:extLst>
          </p:cNvPr>
          <p:cNvSpPr txBox="1">
            <a:spLocks/>
          </p:cNvSpPr>
          <p:nvPr/>
        </p:nvSpPr>
        <p:spPr bwMode="auto">
          <a:xfrm>
            <a:off x="533400" y="-152400"/>
            <a:ext cx="830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 anchor="b"/>
          <a:lstStyle/>
          <a:p>
            <a:pPr eaLnBrk="1" hangingPunct="1">
              <a:defRPr/>
            </a:pPr>
            <a:r>
              <a:rPr lang="en-US" sz="32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Spread? (cont’d)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D3FD6A6D-193E-4E13-A7DA-53B32EC3741D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514600"/>
            <a:ext cx="1008063" cy="1828800"/>
            <a:chOff x="5257800" y="2514600"/>
            <a:chExt cx="1008185" cy="1828800"/>
          </a:xfrm>
        </p:grpSpPr>
        <p:cxnSp>
          <p:nvCxnSpPr>
            <p:cNvPr id="29702" name="Straight Connector 6">
              <a:extLst>
                <a:ext uri="{FF2B5EF4-FFF2-40B4-BE49-F238E27FC236}">
                  <a16:creationId xmlns:a16="http://schemas.microsoft.com/office/drawing/2014/main" id="{A52C4631-1DCD-4671-A5E4-4480ACA2EE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9600" y="3505200"/>
              <a:ext cx="1676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3" name="Straight Connector 8">
              <a:extLst>
                <a:ext uri="{FF2B5EF4-FFF2-40B4-BE49-F238E27FC236}">
                  <a16:creationId xmlns:a16="http://schemas.microsoft.com/office/drawing/2014/main" id="{79EE270E-5283-4BCA-BB79-760EAC20E5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86754" y="3505200"/>
              <a:ext cx="1676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4" name="Straight Arrow Connector 10">
              <a:extLst>
                <a:ext uri="{FF2B5EF4-FFF2-40B4-BE49-F238E27FC236}">
                  <a16:creationId xmlns:a16="http://schemas.microsoft.com/office/drawing/2014/main" id="{5DCDF881-0D7F-419C-AA48-81B75816B5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57800" y="2971800"/>
              <a:ext cx="967154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5" name="TextBox 11">
              <a:extLst>
                <a:ext uri="{FF2B5EF4-FFF2-40B4-BE49-F238E27FC236}">
                  <a16:creationId xmlns:a16="http://schemas.microsoft.com/office/drawing/2014/main" id="{7E087831-2F85-4FF0-A629-86DE91066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339" y="2514600"/>
              <a:ext cx="86164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D3390E0-FE90-4585-9876-3AC268CD4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5-Number Summary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038F09F-89F3-4312-86F0-1F800BAA8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2188"/>
            <a:ext cx="9143999" cy="189168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A distribution’s </a:t>
            </a:r>
            <a:r>
              <a:rPr lang="en-US" altLang="en-US" sz="2800" dirty="0">
                <a:solidFill>
                  <a:schemeClr val="hlink"/>
                </a:solidFill>
              </a:rPr>
              <a:t>5-number summary</a:t>
            </a:r>
            <a:r>
              <a:rPr lang="en-US" altLang="en-US" sz="2800" dirty="0"/>
              <a:t> reports its median, quartiles, and extremes (max and min).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The 5-number summary for tsunami earthquake </a:t>
            </a:r>
            <a:r>
              <a:rPr lang="en-US" altLang="en-US" sz="2800" b="1" i="1" dirty="0">
                <a:solidFill>
                  <a:srgbClr val="7030A0"/>
                </a:solidFill>
              </a:rPr>
              <a:t>Magnitudes</a:t>
            </a:r>
            <a:r>
              <a:rPr lang="en-US" altLang="en-US" sz="2800" b="1" dirty="0">
                <a:solidFill>
                  <a:srgbClr val="7030A0"/>
                </a:solidFill>
              </a:rPr>
              <a:t> looks like this:</a:t>
            </a:r>
          </a:p>
        </p:txBody>
      </p:sp>
      <p:pic>
        <p:nvPicPr>
          <p:cNvPr id="25604" name="Picture 4" descr="Picture 12">
            <a:extLst>
              <a:ext uri="{FF2B5EF4-FFF2-40B4-BE49-F238E27FC236}">
                <a16:creationId xmlns:a16="http://schemas.microsoft.com/office/drawing/2014/main" id="{FC5863FC-3BAF-4C1F-8EDA-A31D7B0B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0600"/>
            <a:ext cx="323691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11">
            <a:extLst>
              <a:ext uri="{FF2B5EF4-FFF2-40B4-BE49-F238E27FC236}">
                <a16:creationId xmlns:a16="http://schemas.microsoft.com/office/drawing/2014/main" id="{395A6102-09D0-4A5E-AB8D-E9EC5EBB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2163"/>
            <a:ext cx="44196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A3ED-2425-4C93-9C23-969C97F3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5980-185B-4862-B1EC-DA15CA02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67000"/>
            <a:ext cx="9144000" cy="333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Report the 5 Number Summary for the following data set:</a:t>
            </a:r>
          </a:p>
          <a:p>
            <a:pPr marL="0" indent="0" algn="ctr">
              <a:buNone/>
            </a:pPr>
            <a:r>
              <a:rPr lang="en-US" sz="3200" dirty="0"/>
              <a:t>{6, 9, 24, 35, 46, 57, 68}</a:t>
            </a:r>
          </a:p>
        </p:txBody>
      </p:sp>
    </p:spTree>
    <p:extLst>
      <p:ext uri="{BB962C8B-B14F-4D97-AF65-F5344CB8AC3E}">
        <p14:creationId xmlns:p14="http://schemas.microsoft.com/office/powerpoint/2010/main" val="3652852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49" y="-251141"/>
            <a:ext cx="8564451" cy="1981200"/>
          </a:xfrm>
        </p:spPr>
        <p:txBody>
          <a:bodyPr/>
          <a:lstStyle/>
          <a:p>
            <a:r>
              <a:rPr lang="en-US" altLang="en-US" dirty="0"/>
              <a:t>What About the Mean? </a:t>
            </a:r>
            <a:endParaRPr lang="en-US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08337" y="1371600"/>
                <a:ext cx="8564451" cy="4687373"/>
              </a:xfrm>
            </p:spPr>
            <p:txBody>
              <a:bodyPr>
                <a:noAutofit/>
              </a:bodyPr>
              <a:lstStyle/>
              <a:p>
                <a:endParaRPr lang="en-US" altLang="en-US" sz="2800" dirty="0"/>
              </a:p>
              <a:p>
                <a:r>
                  <a:rPr lang="en-US" sz="2800" dirty="0"/>
                  <a:t>The mean is the other measure of center. It is also known as the average.</a:t>
                </a:r>
                <a:endParaRPr lang="en-US" altLang="en-US" sz="3200" dirty="0"/>
              </a:p>
              <a:p>
                <a:r>
                  <a:rPr lang="en-US" altLang="en-US" sz="2800" dirty="0"/>
                  <a:t>What is the mean of this data set? </a:t>
                </a:r>
              </a:p>
              <a:p>
                <a:pPr marL="0" indent="0">
                  <a:buNone/>
                </a:pPr>
                <a:r>
                  <a:rPr lang="en-US" altLang="en-US" sz="2800" dirty="0"/>
                  <a:t>{2, 3, 4, 5, 6}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en-US" sz="2800" dirty="0"/>
              </a:p>
              <a:p>
                <a:r>
                  <a:rPr lang="en-US" altLang="en-US" sz="2800" dirty="0"/>
                  <a:t>New symbol 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 </a:t>
                </a:r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(mu) = mean of a population</a:t>
                </a:r>
              </a:p>
              <a:p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= 4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8337" y="1371600"/>
                <a:ext cx="8564451" cy="4687373"/>
              </a:xfrm>
              <a:blipFill>
                <a:blip r:embed="rId3"/>
                <a:stretch>
                  <a:fillRect l="-2349" b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5679583" y="3302357"/>
            <a:ext cx="1828800" cy="61818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9583" y="4432307"/>
            <a:ext cx="2202287" cy="10947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9897" y="2992068"/>
            <a:ext cx="12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all 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1870" y="3955788"/>
            <a:ext cx="128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number of data</a:t>
            </a:r>
          </a:p>
        </p:txBody>
      </p:sp>
    </p:spTree>
    <p:extLst>
      <p:ext uri="{BB962C8B-B14F-4D97-AF65-F5344CB8AC3E}">
        <p14:creationId xmlns:p14="http://schemas.microsoft.com/office/powerpoint/2010/main" val="6559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>
            <a:extLst>
              <a:ext uri="{FF2B5EF4-FFF2-40B4-BE49-F238E27FC236}">
                <a16:creationId xmlns:a16="http://schemas.microsoft.com/office/drawing/2014/main" id="{B11EB4DA-75FD-4DD5-8753-22B10D386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295400"/>
            <a:ext cx="3722687" cy="4876800"/>
          </a:xfrm>
        </p:spPr>
        <p:txBody>
          <a:bodyPr/>
          <a:lstStyle/>
          <a:p>
            <a:pPr marL="304800" indent="-304800" eaLnBrk="1" hangingPunct="1"/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chemeClr val="hlink"/>
                </a:solidFill>
              </a:rPr>
              <a:t>histogram</a:t>
            </a:r>
            <a:r>
              <a:rPr lang="en-US" altLang="en-US" sz="2400" dirty="0">
                <a:solidFill>
                  <a:srgbClr val="FF0066"/>
                </a:solidFill>
              </a:rPr>
              <a:t> </a:t>
            </a:r>
            <a:r>
              <a:rPr lang="en-US" altLang="en-US" sz="2400" dirty="0"/>
              <a:t>plots the counts within each bin as the heights of the bars (like a bar chart).</a:t>
            </a:r>
          </a:p>
          <a:p>
            <a:pPr marL="304800" indent="-304800" eaLnBrk="1" hangingPunct="1"/>
            <a:endParaRPr lang="en-US" altLang="en-US" sz="2400" dirty="0"/>
          </a:p>
          <a:p>
            <a:pPr marL="304800" indent="-304800" eaLnBrk="1" hangingPunct="1"/>
            <a:r>
              <a:rPr lang="en-US" altLang="en-US" sz="2400" b="1" dirty="0">
                <a:solidFill>
                  <a:srgbClr val="7030A0"/>
                </a:solidFill>
              </a:rPr>
              <a:t>It displays the distribution at a glance</a:t>
            </a:r>
            <a:r>
              <a:rPr lang="en-US" altLang="en-US" sz="2400" dirty="0"/>
              <a:t>. </a:t>
            </a:r>
          </a:p>
          <a:p>
            <a:pPr marL="304800" indent="-304800" eaLnBrk="1" hangingPunct="1"/>
            <a:endParaRPr lang="en-US" altLang="en-US" sz="2400" dirty="0"/>
          </a:p>
          <a:p>
            <a:pPr marL="304800" indent="-304800" eaLnBrk="1" hangingPunct="1"/>
            <a:r>
              <a:rPr lang="en-US" altLang="en-US" sz="2400" dirty="0"/>
              <a:t>This is what our variable (‘magnitude’) “looks like.”</a:t>
            </a:r>
          </a:p>
          <a:p>
            <a:pPr marL="304800" indent="-304800" eaLnBrk="1" hangingPunct="1"/>
            <a:endParaRPr lang="en-US" altLang="en-US" sz="2100" dirty="0"/>
          </a:p>
        </p:txBody>
      </p:sp>
      <p:pic>
        <p:nvPicPr>
          <p:cNvPr id="519173" name="Picture 5" descr="4">
            <a:extLst>
              <a:ext uri="{FF2B5EF4-FFF2-40B4-BE49-F238E27FC236}">
                <a16:creationId xmlns:a16="http://schemas.microsoft.com/office/drawing/2014/main" id="{3F4760A9-8EC5-4CB2-8B10-9A91E1C6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18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7">
            <a:extLst>
              <a:ext uri="{FF2B5EF4-FFF2-40B4-BE49-F238E27FC236}">
                <a16:creationId xmlns:a16="http://schemas.microsoft.com/office/drawing/2014/main" id="{352E0839-BCD7-4F09-8C76-11B4CF121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  <a:noFill/>
        </p:spPr>
        <p:txBody>
          <a:bodyPr/>
          <a:lstStyle/>
          <a:p>
            <a:pPr eaLnBrk="1" hangingPunct="1"/>
            <a:r>
              <a:rPr lang="en-US" altLang="en-US" sz="2900" b="1" u="sng"/>
              <a:t>Histograms (cont.)</a:t>
            </a:r>
            <a:r>
              <a:rPr lang="en-US" altLang="en-US" sz="29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78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94BC169-F3FC-4901-87E2-E98E33B61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066800"/>
            <a:ext cx="8294687" cy="1479452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chemeClr val="hlink"/>
                </a:solidFill>
              </a:rPr>
              <a:t>mean</a:t>
            </a:r>
            <a:r>
              <a:rPr lang="en-US" altLang="en-US" dirty="0"/>
              <a:t> “feels” like the center because its the point where a histogram balances!</a:t>
            </a:r>
          </a:p>
        </p:txBody>
      </p:sp>
      <p:pic>
        <p:nvPicPr>
          <p:cNvPr id="28675" name="Picture 4" descr="Figure4">
            <a:extLst>
              <a:ext uri="{FF2B5EF4-FFF2-40B4-BE49-F238E27FC236}">
                <a16:creationId xmlns:a16="http://schemas.microsoft.com/office/drawing/2014/main" id="{2EC9FA07-296F-4A7B-94BC-8CD477C7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" y="2345031"/>
            <a:ext cx="85344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>
            <a:extLst>
              <a:ext uri="{FF2B5EF4-FFF2-40B4-BE49-F238E27FC236}">
                <a16:creationId xmlns:a16="http://schemas.microsoft.com/office/drawing/2014/main" id="{4A8CD8BA-3ABD-466D-849A-AC124B0BE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2900" b="1" u="sng"/>
              <a:t>Symmetric Distributions – Mean (cont’d)</a:t>
            </a:r>
          </a:p>
        </p:txBody>
      </p:sp>
    </p:spTree>
    <p:extLst>
      <p:ext uri="{BB962C8B-B14F-4D97-AF65-F5344CB8AC3E}">
        <p14:creationId xmlns:p14="http://schemas.microsoft.com/office/powerpoint/2010/main" val="26875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7D5A-5027-4FED-A999-304DDA93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1B97-18B8-4A40-B2A1-75F1774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95663"/>
            <a:ext cx="7704667" cy="4604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Find the mean of each of the following:</a:t>
            </a:r>
          </a:p>
          <a:p>
            <a:pPr marL="0" indent="0">
              <a:buNone/>
            </a:pPr>
            <a:endParaRPr lang="en-US" sz="3200" dirty="0"/>
          </a:p>
          <a:p>
            <a:pPr marL="457200" indent="-457200">
              <a:buAutoNum type="alphaLcParenR"/>
            </a:pPr>
            <a:r>
              <a:rPr lang="en-US" sz="3200" dirty="0"/>
              <a:t>{1, 2, 5, 7, 9, 10, 11, 12}</a:t>
            </a:r>
          </a:p>
          <a:p>
            <a:pPr marL="457200" indent="-457200">
              <a:buAutoNum type="alphaLcParenR"/>
            </a:pPr>
            <a:r>
              <a:rPr lang="en-US" sz="3200" dirty="0"/>
              <a:t>{34, 56, 76, 45, 24, 32, 12}</a:t>
            </a:r>
          </a:p>
        </p:txBody>
      </p:sp>
    </p:spTree>
    <p:extLst>
      <p:ext uri="{BB962C8B-B14F-4D97-AF65-F5344CB8AC3E}">
        <p14:creationId xmlns:p14="http://schemas.microsoft.com/office/powerpoint/2010/main" val="829227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598866"/>
            <a:ext cx="7704667" cy="1981200"/>
          </a:xfrm>
        </p:spPr>
        <p:txBody>
          <a:bodyPr/>
          <a:lstStyle/>
          <a:p>
            <a:r>
              <a:rPr lang="en-US" altLang="en-US" dirty="0"/>
              <a:t>Mean or Median?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91" y="1210614"/>
            <a:ext cx="8717974" cy="4789202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If the data is skewed, would you use the mean or median as a measure for the center? Why?</a:t>
            </a:r>
          </a:p>
          <a:p>
            <a:r>
              <a:rPr lang="en-US" altLang="en-US" sz="2800" dirty="0"/>
              <a:t>The median because it considers only the order of values. It is </a:t>
            </a:r>
            <a:r>
              <a:rPr lang="en-US" altLang="en-US" sz="2800" dirty="0">
                <a:solidFill>
                  <a:schemeClr val="hlink"/>
                </a:solidFill>
              </a:rPr>
              <a:t>resistant</a:t>
            </a:r>
            <a:r>
              <a:rPr lang="en-US" altLang="en-US" sz="2800" dirty="0"/>
              <a:t> to values that are extraordinarily large or small.</a:t>
            </a:r>
          </a:p>
        </p:txBody>
      </p:sp>
    </p:spTree>
    <p:extLst>
      <p:ext uri="{BB962C8B-B14F-4D97-AF65-F5344CB8AC3E}">
        <p14:creationId xmlns:p14="http://schemas.microsoft.com/office/powerpoint/2010/main" val="37650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598866"/>
            <a:ext cx="7704667" cy="1981200"/>
          </a:xfrm>
        </p:spPr>
        <p:txBody>
          <a:bodyPr/>
          <a:lstStyle/>
          <a:p>
            <a:r>
              <a:rPr lang="en-US" altLang="en-US" dirty="0"/>
              <a:t>Mean or Median?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91" y="1210614"/>
            <a:ext cx="8717974" cy="4789202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To choose between the mean and median, start by looking at the data.  </a:t>
            </a:r>
          </a:p>
          <a:p>
            <a:r>
              <a:rPr lang="en-US" altLang="en-US" sz="2800" dirty="0"/>
              <a:t>If the histogram is symmetric and there are no outliers, use the mean.  </a:t>
            </a:r>
          </a:p>
          <a:p>
            <a:r>
              <a:rPr lang="en-US" altLang="en-US" sz="2800" dirty="0"/>
              <a:t>However, if the histogram is skewed or with outliers, use the median.</a:t>
            </a:r>
          </a:p>
        </p:txBody>
      </p:sp>
    </p:spTree>
    <p:extLst>
      <p:ext uri="{BB962C8B-B14F-4D97-AF65-F5344CB8AC3E}">
        <p14:creationId xmlns:p14="http://schemas.microsoft.com/office/powerpoint/2010/main" val="23431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54DC-D391-4B47-B7C2-7CE0A0A4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CED1-03BC-49BE-9216-DD1C76ED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539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How Shape Changes Measures of Center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55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40924"/>
            <a:ext cx="7704667" cy="2123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Measuring Shape and Center Worksheet</a:t>
            </a:r>
          </a:p>
        </p:txBody>
      </p:sp>
    </p:spTree>
    <p:extLst>
      <p:ext uri="{BB962C8B-B14F-4D97-AF65-F5344CB8AC3E}">
        <p14:creationId xmlns:p14="http://schemas.microsoft.com/office/powerpoint/2010/main" val="286593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2E5-1FBF-4784-8B02-E73B9F6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B43E-DA0E-42A2-9166-118FCF5E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578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Creating Boxplots</a:t>
            </a:r>
          </a:p>
        </p:txBody>
      </p:sp>
    </p:spTree>
    <p:extLst>
      <p:ext uri="{BB962C8B-B14F-4D97-AF65-F5344CB8AC3E}">
        <p14:creationId xmlns:p14="http://schemas.microsoft.com/office/powerpoint/2010/main" val="720164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Tank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(Method on how to match boxplots to histograms)</a:t>
            </a:r>
          </a:p>
        </p:txBody>
      </p:sp>
    </p:spTree>
    <p:extLst>
      <p:ext uri="{BB962C8B-B14F-4D97-AF65-F5344CB8AC3E}">
        <p14:creationId xmlns:p14="http://schemas.microsoft.com/office/powerpoint/2010/main" val="1681017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1457"/>
            <a:ext cx="9143999" cy="4138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Matching Boxplots to Histograms Activity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dirty="0"/>
              <a:t>Cut out each of the graphs. On a separate piece of paper, glue all the matches together and write a brief explanation as to why you matched up those graphs. You can draw fish tanks if it helps you.</a:t>
            </a:r>
          </a:p>
        </p:txBody>
      </p:sp>
    </p:spTree>
    <p:extLst>
      <p:ext uri="{BB962C8B-B14F-4D97-AF65-F5344CB8AC3E}">
        <p14:creationId xmlns:p14="http://schemas.microsoft.com/office/powerpoint/2010/main" val="2407716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839788"/>
            <a:ext cx="8294687" cy="55610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A more powerful measure of spread than the IQR is </a:t>
            </a:r>
            <a:r>
              <a:rPr lang="en-US" altLang="en-US" dirty="0">
                <a:solidFill>
                  <a:schemeClr val="hlink"/>
                </a:solidFill>
              </a:rPr>
              <a:t>standard deviation</a:t>
            </a:r>
            <a:r>
              <a:rPr lang="en-US" altLang="en-US" dirty="0"/>
              <a:t>, which takes into account how far </a:t>
            </a:r>
            <a:r>
              <a:rPr lang="en-US" altLang="en-US" b="1" i="1" u="sng" dirty="0"/>
              <a:t>each</a:t>
            </a:r>
            <a:r>
              <a:rPr lang="en-US" altLang="en-US" dirty="0"/>
              <a:t> data point is from the mean (we’ll look at the formula in a minute);</a:t>
            </a:r>
          </a:p>
          <a:p>
            <a:pPr eaLnBrk="1" hangingPunct="1"/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7030A0"/>
                </a:solidFill>
              </a:rPr>
              <a:t>“Standard Deviation is the average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7030A0"/>
                </a:solidFill>
              </a:rPr>
              <a:t>distance </a:t>
            </a:r>
            <a:r>
              <a:rPr lang="en-US" altLang="en-US" b="1" i="1" dirty="0">
                <a:solidFill>
                  <a:srgbClr val="7030A0"/>
                </a:solidFill>
              </a:rPr>
              <a:t>to </a:t>
            </a:r>
            <a:r>
              <a:rPr lang="en-US" altLang="en-US" sz="2400" b="1" i="1" dirty="0">
                <a:solidFill>
                  <a:srgbClr val="7030A0"/>
                </a:solidFill>
              </a:rPr>
              <a:t>the mean.”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b="1" i="1" dirty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dirty="0"/>
              <a:t>Like mean, standard deviation gets pulled by outliers and skewed data.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When describing a unimodal/symmetric distribution, use </a:t>
            </a:r>
            <a:r>
              <a:rPr lang="en-US" altLang="en-US" b="1" u="sng" dirty="0">
                <a:solidFill>
                  <a:srgbClr val="FF0000"/>
                </a:solidFill>
              </a:rPr>
              <a:t>mean</a:t>
            </a:r>
            <a:r>
              <a:rPr lang="en-US" altLang="en-US" dirty="0"/>
              <a:t> for center and </a:t>
            </a:r>
            <a:r>
              <a:rPr lang="en-US" altLang="en-US" b="1" u="sng" dirty="0">
                <a:solidFill>
                  <a:srgbClr val="FF0000"/>
                </a:solidFill>
              </a:rPr>
              <a:t>standard deviation </a:t>
            </a:r>
            <a:r>
              <a:rPr lang="en-US" altLang="en-US" dirty="0"/>
              <a:t>for spread, otherwise use </a:t>
            </a:r>
            <a:r>
              <a:rPr lang="en-US" altLang="en-US" b="1" u="sng" dirty="0">
                <a:solidFill>
                  <a:srgbClr val="00B050"/>
                </a:solidFill>
              </a:rPr>
              <a:t>median</a:t>
            </a:r>
            <a:r>
              <a:rPr lang="en-US" altLang="en-US" dirty="0"/>
              <a:t> for center and </a:t>
            </a:r>
            <a:r>
              <a:rPr lang="en-US" altLang="en-US" b="1" u="sng" dirty="0">
                <a:solidFill>
                  <a:srgbClr val="00B050"/>
                </a:solidFill>
              </a:rPr>
              <a:t>IQR</a:t>
            </a:r>
            <a:r>
              <a:rPr lang="en-US" altLang="en-US" dirty="0"/>
              <a:t> for spread.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2800" b="1" u="sng"/>
              <a:t>Symmetric Distributions –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5000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423740"/>
            <a:ext cx="7704667" cy="1981200"/>
          </a:xfrm>
        </p:spPr>
        <p:txBody>
          <a:bodyPr/>
          <a:lstStyle/>
          <a:p>
            <a:r>
              <a:rPr lang="en-US" altLang="en-US" sz="3200" dirty="0"/>
              <a:t>Histograms: Displaying the Distribution</a:t>
            </a:r>
            <a:br>
              <a:rPr lang="en-US" altLang="en-US" sz="3200" dirty="0"/>
            </a:br>
            <a:r>
              <a:rPr lang="en-US" altLang="en-US" sz="3200" dirty="0"/>
              <a:t>of Earthquake Magnitudes (cont.)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4410"/>
            <a:ext cx="9144000" cy="3785408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chemeClr val="hlink"/>
                </a:solidFill>
              </a:rPr>
              <a:t>relative frequency histogram</a:t>
            </a:r>
            <a:r>
              <a:rPr lang="en-US" altLang="en-US" sz="2800" dirty="0"/>
              <a:t> displays the </a:t>
            </a:r>
            <a:r>
              <a:rPr lang="en-US" altLang="en-US" sz="2800" i="1" dirty="0"/>
              <a:t>percentage</a:t>
            </a:r>
            <a:r>
              <a:rPr lang="en-US" altLang="en-US" sz="2800" dirty="0"/>
              <a:t> of cases in each bin instead of the count.</a:t>
            </a:r>
          </a:p>
          <a:p>
            <a:pPr marL="742950" lvl="1" indent="-285750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342900" indent="-342900"/>
            <a:r>
              <a:rPr lang="en-US" altLang="en-US" sz="2800" dirty="0"/>
              <a:t>Here is a relative                                                                                  frequency histogram of                                                                       earthquake magnitudes:</a:t>
            </a:r>
          </a:p>
        </p:txBody>
      </p:sp>
      <p:pic>
        <p:nvPicPr>
          <p:cNvPr id="520197" name="Picture 5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23" y="2923884"/>
            <a:ext cx="4796941" cy="336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3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49" y="-251141"/>
            <a:ext cx="8564451" cy="1981200"/>
          </a:xfrm>
        </p:spPr>
        <p:txBody>
          <a:bodyPr/>
          <a:lstStyle/>
          <a:p>
            <a:r>
              <a:rPr lang="en-US" altLang="en-US" dirty="0"/>
              <a:t>What About Spread? The Standard Deviation</a:t>
            </a:r>
            <a:endParaRPr lang="en-US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08337" y="1900171"/>
                <a:ext cx="8564451" cy="4158802"/>
              </a:xfrm>
            </p:spPr>
            <p:txBody>
              <a:bodyPr>
                <a:noAutofit/>
              </a:bodyPr>
              <a:lstStyle/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r>
                  <a:rPr lang="en-US" altLang="en-US" sz="2800" dirty="0"/>
                  <a:t>First, look at the data set {2, 3, 4, 5, 6}</a:t>
                </a:r>
              </a:p>
              <a:p>
                <a:r>
                  <a:rPr lang="en-US" altLang="en-US" sz="2800" dirty="0"/>
                  <a:t>What is the mean?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en-US" sz="2800" dirty="0"/>
              </a:p>
              <a:p>
                <a:r>
                  <a:rPr lang="en-US" altLang="en-US" sz="2800" dirty="0"/>
                  <a:t>New symbol 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 </a:t>
                </a:r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(mu) = mean of a population</a:t>
                </a:r>
              </a:p>
              <a:p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= 4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8337" y="1900171"/>
                <a:ext cx="8564451" cy="4158802"/>
              </a:xfrm>
              <a:blipFill rotWithShape="1">
                <a:blip r:embed="rId3"/>
                <a:stretch>
                  <a:fillRect l="-2278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5679583" y="3302357"/>
            <a:ext cx="1828800" cy="61818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9583" y="4432307"/>
            <a:ext cx="2202287" cy="10947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9897" y="2992068"/>
            <a:ext cx="12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all 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1870" y="3955788"/>
            <a:ext cx="128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number of data</a:t>
            </a:r>
          </a:p>
        </p:txBody>
      </p:sp>
    </p:spTree>
    <p:extLst>
      <p:ext uri="{BB962C8B-B14F-4D97-AF65-F5344CB8AC3E}">
        <p14:creationId xmlns:p14="http://schemas.microsoft.com/office/powerpoint/2010/main" val="14075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-470078"/>
            <a:ext cx="8564451" cy="1981200"/>
          </a:xfrm>
        </p:spPr>
        <p:txBody>
          <a:bodyPr/>
          <a:lstStyle/>
          <a:p>
            <a:r>
              <a:rPr lang="en-US" altLang="en-US" dirty="0"/>
              <a:t>What About Spread? The Standard Deviation</a:t>
            </a:r>
            <a:endParaRPr lang="en-US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89397" y="2087450"/>
                <a:ext cx="8989452" cy="4107288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800" dirty="0"/>
                  <a:t>{2, 3, 4, 5, 6}</a:t>
                </a:r>
              </a:p>
              <a:p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= 4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Now find the average distance to the mean.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On average, the numbers are about 1.2 from the middle.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Now what is the formula we just used?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8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80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𝜇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den>
                    </m:f>
                  </m:oMath>
                </a14:m>
                <a:endParaRPr lang="en-US" altLang="en-US" sz="2800" dirty="0">
                  <a:sym typeface="Wingdings" panose="05000000000000000000" pitchFamily="2" charset="2"/>
                </a:endParaRP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This is called the </a:t>
                </a:r>
                <a:r>
                  <a:rPr lang="en-US" altLang="en-US" sz="28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mean standard deviation.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9397" y="2087450"/>
                <a:ext cx="8989452" cy="4107288"/>
              </a:xfrm>
              <a:blipFill rotWithShape="0">
                <a:blip r:embed="rId3"/>
                <a:stretch>
                  <a:fillRect l="-2237" t="-15134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1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-470078"/>
            <a:ext cx="8564451" cy="1981200"/>
          </a:xfrm>
        </p:spPr>
        <p:txBody>
          <a:bodyPr/>
          <a:lstStyle/>
          <a:p>
            <a:r>
              <a:rPr lang="en-US" altLang="en-US" dirty="0"/>
              <a:t>What About Spread? The Standard Deviation</a:t>
            </a:r>
            <a:endParaRPr lang="en-US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65915" y="2087450"/>
                <a:ext cx="8564451" cy="4107288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800" dirty="0"/>
                  <a:t>{2, 3, 4, 5, 6}</a:t>
                </a:r>
              </a:p>
              <a:p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= 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8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80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𝜇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den>
                    </m:f>
                  </m:oMath>
                </a14:m>
                <a:endParaRPr lang="en-US" altLang="en-US" sz="2800" dirty="0">
                  <a:sym typeface="Wingdings" panose="05000000000000000000" pitchFamily="2" charset="2"/>
                </a:endParaRP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What if we get rid of the absolute value bars.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What could we do so the numbers won’t cancel each other out?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You can always SQUARE to get rid of negatives.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5915" y="2087450"/>
                <a:ext cx="8564451" cy="4107288"/>
              </a:xfrm>
              <a:blipFill rotWithShape="0">
                <a:blip r:embed="rId3"/>
                <a:stretch>
                  <a:fillRect l="-2349" t="-1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49" y="-804929"/>
            <a:ext cx="8564451" cy="19812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What About Spread? The Standard Deviation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65915" y="1778354"/>
                <a:ext cx="8564451" cy="4107288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800" dirty="0"/>
                  <a:t>{2, 3, 4, 5, 6}</a:t>
                </a:r>
              </a:p>
              <a:p>
                <a:r>
                  <a:rPr lang="el-GR" altLang="en-US" sz="2800" dirty="0">
                    <a:sym typeface="Wingdings" panose="05000000000000000000" pitchFamily="2" charset="2"/>
                  </a:rPr>
                  <a:t>μ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 = 4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Now let’s square all the distances from the mean and find the average.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en-US" sz="28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280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den>
                    </m:f>
                  </m:oMath>
                </a14:m>
                <a:endParaRPr lang="en-US" altLang="en-US" sz="2800" dirty="0">
                  <a:sym typeface="Wingdings" panose="05000000000000000000" pitchFamily="2" charset="2"/>
                </a:endParaRP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What do you get?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The </a:t>
                </a:r>
                <a:r>
                  <a:rPr lang="en-US" altLang="en-US" sz="28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average squared distance to the mean 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is 2.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This is called the </a:t>
                </a:r>
                <a:r>
                  <a:rPr lang="en-US" altLang="en-US" sz="28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variance. 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The symbol for variance is </a:t>
                </a:r>
                <a:r>
                  <a:rPr lang="el-GR" altLang="en-US" sz="2800" dirty="0">
                    <a:sym typeface="Wingdings" panose="05000000000000000000" pitchFamily="2" charset="2"/>
                  </a:rPr>
                  <a:t>σ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².</a:t>
                </a: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So how can we get just the </a:t>
                </a:r>
                <a:r>
                  <a:rPr lang="en-US" altLang="en-US" sz="28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average distance to the mean ?</a:t>
                </a:r>
                <a:endParaRPr lang="en-US" altLang="en-US" sz="2800" dirty="0">
                  <a:sym typeface="Wingdings" panose="05000000000000000000" pitchFamily="2" charset="2"/>
                </a:endParaRP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5915" y="1778354"/>
                <a:ext cx="8564451" cy="4107288"/>
              </a:xfrm>
              <a:blipFill rotWithShape="0">
                <a:blip r:embed="rId3"/>
                <a:stretch>
                  <a:fillRect l="-2349" t="-38484" b="-2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4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49" y="0"/>
            <a:ext cx="8564451" cy="19812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What About Spread? The Standard Deviation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65915" y="1778354"/>
                <a:ext cx="8178085" cy="4107288"/>
              </a:xfrm>
            </p:spPr>
            <p:txBody>
              <a:bodyPr>
                <a:noAutofit/>
              </a:bodyPr>
              <a:lstStyle/>
              <a:p>
                <a:endParaRPr lang="en-US" altLang="en-US" sz="28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l-GR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en-US" sz="28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280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den>
                    </m:f>
                  </m:oMath>
                </a14:m>
                <a:endParaRPr lang="en-US" altLang="en-US" sz="2800" dirty="0">
                  <a:sym typeface="Wingdings" panose="05000000000000000000" pitchFamily="2" charset="2"/>
                </a:endParaRP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The </a:t>
                </a:r>
                <a:r>
                  <a:rPr lang="en-US" altLang="en-US" sz="28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standard deviation </a:t>
                </a:r>
                <a:r>
                  <a:rPr lang="en-US" altLang="en-US" sz="2800" dirty="0">
                    <a:sym typeface="Wingdings" panose="05000000000000000000" pitchFamily="2" charset="2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σ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800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2800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2800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altLang="en-US" sz="2800" dirty="0">
                  <a:sym typeface="Wingdings" panose="05000000000000000000" pitchFamily="2" charset="2"/>
                </a:endParaRPr>
              </a:p>
              <a:p>
                <a:r>
                  <a:rPr lang="en-US" altLang="en-US" sz="2800" dirty="0">
                    <a:sym typeface="Wingdings" panose="05000000000000000000" pitchFamily="2" charset="2"/>
                  </a:rPr>
                  <a:t>This is the closest estimate for the </a:t>
                </a:r>
                <a:r>
                  <a:rPr lang="en-US" altLang="en-US" sz="28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average distance to the mean.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5915" y="1778354"/>
                <a:ext cx="8178085" cy="4107288"/>
              </a:xfrm>
              <a:blipFill rotWithShape="0">
                <a:blip r:embed="rId3"/>
                <a:stretch>
                  <a:fillRect l="-2459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7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finding the mean, variance and standard deviation of a sample?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2667000"/>
                <a:ext cx="7704667" cy="4191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The equations are a little different and we use different symbols.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 mean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Variance 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𝑺</m:t>
                        </m:r>
                      </m:e>
                      <m:sup>
                        <m:r>
                          <a:rPr lang="el-GR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Standard Deviation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l-GR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𝑺</m:t>
                    </m:r>
                    <m:r>
                      <a:rPr lang="el-GR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8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28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28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lang="en-US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𝒏</m:t>
                            </m:r>
                            <m:r>
                              <a:rPr lang="en-US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2667000"/>
                <a:ext cx="7704667" cy="4191000"/>
              </a:xfrm>
              <a:blipFill rotWithShape="0">
                <a:blip r:embed="rId2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0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finding the mean, variance and standard deviation of a sample?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1725768"/>
                <a:ext cx="8303535" cy="50420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say we check the amount of money in 10 students pockets.</a:t>
                </a:r>
              </a:p>
              <a:p>
                <a:pPr marL="0" indent="0">
                  <a:buNone/>
                </a:pPr>
                <a:r>
                  <a:rPr lang="en-US" dirty="0"/>
                  <a:t>{0, 0, 0, 1, 1, 1, 1, 3, 3.25, 3.25}</a:t>
                </a:r>
              </a:p>
              <a:p>
                <a:pPr marL="0" indent="0">
                  <a:buNone/>
                </a:pPr>
                <a:r>
                  <a:rPr lang="en-US" dirty="0"/>
                  <a:t>What is the mean, variance, and standard deviation?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= 1.35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S² = 1.77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 = 1.33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1725768"/>
                <a:ext cx="8303535" cy="5042079"/>
              </a:xfrm>
              <a:blipFill rotWithShape="1"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sig_c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04800"/>
            <a:ext cx="8501062" cy="6248400"/>
          </a:xfr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62C2D34D-24C7-407E-A120-05FFAB776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04800"/>
            <a:ext cx="3417887" cy="13843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Let’s calculate some by hand (worksheet)!!</a:t>
            </a:r>
          </a:p>
        </p:txBody>
      </p:sp>
    </p:spTree>
    <p:extLst>
      <p:ext uri="{BB962C8B-B14F-4D97-AF65-F5344CB8AC3E}">
        <p14:creationId xmlns:p14="http://schemas.microsoft.com/office/powerpoint/2010/main" val="4093372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33644"/>
            <a:ext cx="7704667" cy="569741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687"/>
            <a:ext cx="9143999" cy="6136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 Finish Classwork: Variance and Standard Deviation Exercise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894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Thinking About Variation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636152-3370-4C69-9B16-F896F36F0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838200"/>
            <a:ext cx="8294687" cy="508362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Statistics is about variability, so spread is an important fundamental concept.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1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1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1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7030A0"/>
                </a:solidFill>
              </a:rPr>
              <a:t>Measures of spread help us talk about what we </a:t>
            </a:r>
            <a:r>
              <a:rPr lang="en-US" sz="3200" b="1" i="1" u="sng" dirty="0">
                <a:solidFill>
                  <a:srgbClr val="7030A0"/>
                </a:solidFill>
              </a:rPr>
              <a:t>don’t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know … think of the spread as the “error” in our data - stuff we can’t explain.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Data with large deviations from the mean are not BAD…just notable; the “stuff” we need to be aware of and talk about when we analyze data.</a:t>
            </a:r>
          </a:p>
        </p:txBody>
      </p:sp>
    </p:spTree>
    <p:extLst>
      <p:ext uri="{BB962C8B-B14F-4D97-AF65-F5344CB8AC3E}">
        <p14:creationId xmlns:p14="http://schemas.microsoft.com/office/powerpoint/2010/main" val="5283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A2B7A3E-E20B-4F62-837C-6D274FDCC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u="sng"/>
              <a:t>Stem-and-Leaf Displays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B53BBB5-13A2-4733-9900-0EDB715F34B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066800"/>
            <a:ext cx="8205788" cy="5029200"/>
            <a:chOff x="533400" y="3505200"/>
            <a:chExt cx="8205788" cy="5029200"/>
          </a:xfrm>
        </p:grpSpPr>
        <p:pic>
          <p:nvPicPr>
            <p:cNvPr id="60420" name="Picture 4" descr="ait04-02a">
              <a:extLst>
                <a:ext uri="{FF2B5EF4-FFF2-40B4-BE49-F238E27FC236}">
                  <a16:creationId xmlns:a16="http://schemas.microsoft.com/office/drawing/2014/main" id="{AEBC8374-87C6-4E79-91A0-97F47BD80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505200"/>
              <a:ext cx="4852988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1" name="TextBox 4">
              <a:extLst>
                <a:ext uri="{FF2B5EF4-FFF2-40B4-BE49-F238E27FC236}">
                  <a16:creationId xmlns:a16="http://schemas.microsoft.com/office/drawing/2014/main" id="{0FE7AAEC-8D48-4AEF-859E-A45B4354C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572000"/>
              <a:ext cx="29718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rgbClr val="FF0000"/>
                  </a:solidFill>
                </a:rPr>
                <a:t>This is a stem-and-leaf display with split stems</a:t>
              </a: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C5A0E7E-4ED7-48D5-B6BD-E4B887460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916" y="6083611"/>
            <a:ext cx="25708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dirty="0"/>
              <a:t>Key: 8/8 = 88 beats per minute</a:t>
            </a:r>
          </a:p>
        </p:txBody>
      </p:sp>
    </p:spTree>
    <p:extLst>
      <p:ext uri="{BB962C8B-B14F-4D97-AF65-F5344CB8AC3E}">
        <p14:creationId xmlns:p14="http://schemas.microsoft.com/office/powerpoint/2010/main" val="17651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2900" b="1" u="sng" dirty="0"/>
              <a:t>Center, Unusual Features, Shape, and Spread -  Summarized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19200"/>
            <a:ext cx="8294687" cy="5638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900" u="sng" dirty="0"/>
              <a:t>Center</a:t>
            </a:r>
            <a:r>
              <a:rPr lang="en-US" altLang="en-US" sz="2900" dirty="0"/>
              <a:t>:</a:t>
            </a:r>
          </a:p>
          <a:p>
            <a:pPr lvl="1" eaLnBrk="1" hangingPunct="1"/>
            <a:r>
              <a:rPr lang="en-US" altLang="en-US" sz="3600" b="1" dirty="0">
                <a:solidFill>
                  <a:srgbClr val="7030A0"/>
                </a:solidFill>
              </a:rPr>
              <a:t>Is the distribution unimodal and (roughly) symmetric?  If so, describe the distribution’s center using mean, if not, use median.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3600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sz="2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8013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</a:t>
            </a:r>
            <a:r>
              <a:rPr lang="en-US" altLang="en-US" u="sng">
                <a:solidFill>
                  <a:srgbClr val="FF0000"/>
                </a:solidFill>
              </a:rPr>
              <a:t>Unusual Features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828800"/>
            <a:ext cx="8294687" cy="474044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Unusual features (outliers, groupings, gaps)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If there are multiple modes, try to understand why. If you identify a reason for the separate modes, it might be a good idea to split the data into two groups.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If there are clear outliers and you want to report mean and standard deviation, report them with the outliers present and with the outliers removed.  The differences may be quite revealing.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1AFCC5-3E5C-4394-9D07-90632483C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-76200"/>
            <a:ext cx="830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 anchor="b"/>
          <a:lstStyle/>
          <a:p>
            <a:pPr algn="ctr">
              <a:defRPr/>
            </a:pPr>
            <a:r>
              <a:rPr lang="en-US" altLang="en-US" sz="2900" b="1" u="sng" dirty="0"/>
              <a:t>Center, Unusual Features, Shape, and Spread -  Summarized</a:t>
            </a:r>
            <a:endParaRPr lang="en-US" sz="2900" b="1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96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76200"/>
            <a:ext cx="8305800" cy="992188"/>
          </a:xfrm>
        </p:spPr>
        <p:txBody>
          <a:bodyPr/>
          <a:lstStyle/>
          <a:p>
            <a:r>
              <a:rPr lang="en-US" altLang="en-US" sz="2900" b="1" u="sng" dirty="0"/>
              <a:t>Center, Unusual Features, Shape, and Spread -  Summarized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870048C-31FC-43E0-B1C2-89B8DC88B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971" y="1066800"/>
            <a:ext cx="8360229" cy="53448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u="sng" dirty="0"/>
              <a:t>Shape</a:t>
            </a:r>
            <a:r>
              <a:rPr lang="en-US" sz="2900" dirty="0"/>
              <a:t>:</a:t>
            </a:r>
          </a:p>
          <a:p>
            <a:pPr lvl="1" eaLnBrk="1" hangingPunct="1">
              <a:defRPr/>
            </a:pPr>
            <a:r>
              <a:rPr lang="en-US" sz="3200" dirty="0">
                <a:solidFill>
                  <a:srgbClr val="0070C0"/>
                </a:solidFill>
              </a:rPr>
              <a:t>Uniform or not?</a:t>
            </a:r>
          </a:p>
          <a:p>
            <a:pPr lvl="2" eaLnBrk="1" hangingPunct="1">
              <a:defRPr/>
            </a:pPr>
            <a:r>
              <a:rPr lang="en-US" sz="2800" dirty="0"/>
              <a:t>If not…</a:t>
            </a:r>
          </a:p>
          <a:p>
            <a:pPr lvl="3" eaLnBrk="1" hangingPunct="1">
              <a:defRPr/>
            </a:pPr>
            <a:r>
              <a:rPr lang="en-US" sz="2400" dirty="0"/>
              <a:t>How many modes (</a:t>
            </a:r>
            <a:r>
              <a:rPr lang="en-US" sz="2400" dirty="0" err="1"/>
              <a:t>unimodal</a:t>
            </a:r>
            <a:r>
              <a:rPr lang="en-US" sz="2400" dirty="0"/>
              <a:t>, bimodal, multi-modal)</a:t>
            </a:r>
          </a:p>
          <a:p>
            <a:pPr lvl="3" eaLnBrk="1" hangingPunct="1">
              <a:defRPr/>
            </a:pPr>
            <a:endParaRPr lang="en-US" sz="1050" dirty="0"/>
          </a:p>
          <a:p>
            <a:pPr lvl="1" eaLnBrk="1" hangingPunct="1">
              <a:defRPr/>
            </a:pPr>
            <a:r>
              <a:rPr lang="en-US" sz="3200" dirty="0">
                <a:solidFill>
                  <a:srgbClr val="0070C0"/>
                </a:solidFill>
              </a:rPr>
              <a:t>Symmetric or not?</a:t>
            </a:r>
          </a:p>
          <a:p>
            <a:pPr lvl="2" eaLnBrk="1" hangingPunct="1">
              <a:defRPr/>
            </a:pPr>
            <a:r>
              <a:rPr lang="en-US" sz="2800" dirty="0"/>
              <a:t>If not…</a:t>
            </a:r>
          </a:p>
          <a:p>
            <a:pPr lvl="3" eaLnBrk="1" hangingPunct="1">
              <a:defRPr/>
            </a:pPr>
            <a:r>
              <a:rPr lang="en-US" sz="2400" dirty="0"/>
              <a:t>Skewed left or skewed right (in the direction of the tail)</a:t>
            </a:r>
          </a:p>
        </p:txBody>
      </p:sp>
    </p:spTree>
    <p:extLst>
      <p:ext uri="{BB962C8B-B14F-4D97-AF65-F5344CB8AC3E}">
        <p14:creationId xmlns:p14="http://schemas.microsoft.com/office/powerpoint/2010/main" val="29592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76200"/>
            <a:ext cx="8305800" cy="992188"/>
          </a:xfrm>
        </p:spPr>
        <p:txBody>
          <a:bodyPr/>
          <a:lstStyle/>
          <a:p>
            <a:r>
              <a:rPr lang="en-US" altLang="en-US" sz="2900" b="1" u="sng" dirty="0"/>
              <a:t>Center, Unusual Features, Shape, and Spread -  Summarized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343" y="1219200"/>
            <a:ext cx="8109857" cy="461554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900" u="sng" dirty="0"/>
              <a:t>Spread</a:t>
            </a:r>
            <a:r>
              <a:rPr lang="en-US" altLang="en-US" sz="2900" dirty="0"/>
              <a:t>:</a:t>
            </a:r>
          </a:p>
          <a:p>
            <a:pPr lvl="1" eaLnBrk="1" hangingPunct="1"/>
            <a:r>
              <a:rPr lang="en-US" altLang="en-US" sz="3600" dirty="0">
                <a:solidFill>
                  <a:srgbClr val="0070C0"/>
                </a:solidFill>
              </a:rPr>
              <a:t>If you use mean to describe the center, use Standard Deviation to describe the spread.</a:t>
            </a:r>
          </a:p>
          <a:p>
            <a:pPr lvl="2" eaLnBrk="1" hangingPunct="1"/>
            <a:r>
              <a:rPr lang="en-US" altLang="en-US" sz="2800" dirty="0"/>
              <a:t>MEAN </a:t>
            </a:r>
            <a:r>
              <a:rPr lang="en-US" altLang="en-US" sz="2800" dirty="0">
                <a:sym typeface="Wingdings" pitchFamily="2" charset="2"/>
              </a:rPr>
              <a:t></a:t>
            </a:r>
            <a:r>
              <a:rPr lang="en-US" altLang="en-US" sz="2800" dirty="0"/>
              <a:t> STANDARD DEVIATION</a:t>
            </a:r>
          </a:p>
          <a:p>
            <a:pPr lvl="2" eaLnBrk="1" hangingPunct="1"/>
            <a:endParaRPr lang="en-US" altLang="en-US" sz="2800" dirty="0"/>
          </a:p>
          <a:p>
            <a:pPr lvl="1" eaLnBrk="1" hangingPunct="1"/>
            <a:r>
              <a:rPr lang="en-US" altLang="en-US" sz="3600" dirty="0">
                <a:solidFill>
                  <a:srgbClr val="0070C0"/>
                </a:solidFill>
              </a:rPr>
              <a:t>If you uses median to describe the center, use the IQR to describe the spread.</a:t>
            </a:r>
          </a:p>
          <a:p>
            <a:pPr lvl="2" eaLnBrk="1" hangingPunct="1"/>
            <a:r>
              <a:rPr lang="en-US" altLang="en-US" sz="2800" dirty="0"/>
              <a:t>MEDIAN </a:t>
            </a:r>
            <a:r>
              <a:rPr lang="en-US" altLang="en-US" sz="2800" dirty="0">
                <a:sym typeface="Wingdings" pitchFamily="2" charset="2"/>
              </a:rPr>
              <a:t></a:t>
            </a:r>
            <a:r>
              <a:rPr lang="en-US" altLang="en-US" sz="2800" dirty="0"/>
              <a:t> IQR</a:t>
            </a:r>
          </a:p>
          <a:p>
            <a:pPr lvl="2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4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Which is Higher, Mean or Median??</a:t>
            </a:r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For unimodal &amp; symmetric data, mean and median will be very close….</a:t>
            </a:r>
          </a:p>
          <a:p>
            <a:endParaRPr lang="en-US" altLang="en-US" sz="2800" dirty="0"/>
          </a:p>
          <a:p>
            <a:r>
              <a:rPr lang="en-US" altLang="en-US" sz="2800" b="1" dirty="0">
                <a:solidFill>
                  <a:srgbClr val="7030A0"/>
                </a:solidFill>
              </a:rPr>
              <a:t>For skewed data, and data with outliers, mean will be IN THE DIRECTION of the skew (or outlier).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29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u="sng"/>
              <a:t>“Resistant” or not</a:t>
            </a:r>
            <a:r>
              <a:rPr lang="en-US" altLang="en-US" sz="4800"/>
              <a:t>?</a:t>
            </a:r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3600" y="1981200"/>
            <a:ext cx="168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/>
              <a:t>IQR?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04975" y="3313113"/>
            <a:ext cx="168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/>
              <a:t>Mean?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4535488"/>
            <a:ext cx="438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/>
              <a:t>Standard Deviation?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72175" y="5657850"/>
            <a:ext cx="438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/>
              <a:t>Variance?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53100" y="2122714"/>
            <a:ext cx="219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/>
              <a:t>Range?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2175" y="3905705"/>
            <a:ext cx="2190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/>
              <a:t>Median?</a:t>
            </a:r>
          </a:p>
        </p:txBody>
      </p:sp>
    </p:spTree>
    <p:extLst>
      <p:ext uri="{BB962C8B-B14F-4D97-AF65-F5344CB8AC3E}">
        <p14:creationId xmlns:p14="http://schemas.microsoft.com/office/powerpoint/2010/main" val="14874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>
            <a:extLst>
              <a:ext uri="{FF2B5EF4-FFF2-40B4-BE49-F238E27FC236}">
                <a16:creationId xmlns:a16="http://schemas.microsoft.com/office/drawing/2014/main" id="{AD3F7FBF-40EF-4F1D-AECA-CD908D6D1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574675"/>
          </a:xfrm>
        </p:spPr>
        <p:txBody>
          <a:bodyPr>
            <a:spAutoFit/>
          </a:bodyPr>
          <a:lstStyle/>
          <a:p>
            <a:pPr marL="304800" indent="-304800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SURVEY EXAMPLE (Heights)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E9B65B-7999-4662-8C04-FFB8A8AE3DCB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1600200"/>
          <a:ext cx="2284413" cy="670168"/>
        </p:xfrm>
        <a:graphic>
          <a:graphicData uri="http://schemas.openxmlformats.org/drawingml/2006/table">
            <a:tbl>
              <a:tblPr/>
              <a:tblGrid>
                <a:gridCol w="108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Mean</a:t>
                      </a:r>
                      <a:endParaRPr lang="en-US" sz="1600" dirty="0">
                        <a:effectLst/>
                      </a:endParaRPr>
                    </a:p>
                  </a:txBody>
                  <a:tcPr marL="91415" marR="91415" marT="45622" marB="45622">
                    <a:lnL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Std. dev.</a:t>
                      </a:r>
                      <a:endParaRPr lang="en-US" sz="1600">
                        <a:effectLst/>
                      </a:endParaRPr>
                    </a:p>
                  </a:txBody>
                  <a:tcPr marL="91415" marR="91415" marT="45622" marB="45622">
                    <a:lnL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65.02439</a:t>
                      </a:r>
                    </a:p>
                  </a:txBody>
                  <a:tcPr marL="91415" marR="91415" marT="45622" marB="45622">
                    <a:lnL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3.4076224</a:t>
                      </a:r>
                    </a:p>
                  </a:txBody>
                  <a:tcPr marL="91415" marR="91415" marT="45622" marB="45622">
                    <a:lnL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4" name="TextBox 11">
            <a:extLst>
              <a:ext uri="{FF2B5EF4-FFF2-40B4-BE49-F238E27FC236}">
                <a16:creationId xmlns:a16="http://schemas.microsoft.com/office/drawing/2014/main" id="{FA21844C-9521-42F2-9980-490E3FDAF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58522"/>
            <a:ext cx="3276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Someone CUSS for me!</a:t>
            </a:r>
          </a:p>
          <a:p>
            <a:endParaRPr lang="en-US" altLang="en-US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Center (mean-green) is around 65.”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There are no unusual features.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Shape is Unimodal and nearly symmetric.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Spread is a standard deviation of 3.4.”</a:t>
            </a:r>
          </a:p>
        </p:txBody>
      </p:sp>
      <p:pic>
        <p:nvPicPr>
          <p:cNvPr id="10255" name="Picture 12">
            <a:extLst>
              <a:ext uri="{FF2B5EF4-FFF2-40B4-BE49-F238E27FC236}">
                <a16:creationId xmlns:a16="http://schemas.microsoft.com/office/drawing/2014/main" id="{EFA3FEB0-6253-495E-88C2-2453A47AE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242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 (In Pairs):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891527"/>
            <a:ext cx="7704667" cy="333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Activity: Matching Statistics and Graphs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(Explain how you made your choices on a separate piece of paper for Activity 1 and 2) </a:t>
            </a:r>
          </a:p>
        </p:txBody>
      </p:sp>
    </p:spTree>
    <p:extLst>
      <p:ext uri="{BB962C8B-B14F-4D97-AF65-F5344CB8AC3E}">
        <p14:creationId xmlns:p14="http://schemas.microsoft.com/office/powerpoint/2010/main" val="273024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B3D7-55F7-4677-B2D8-98179D8F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9FA6-38A2-42FD-B899-8D0528992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Using 1-Var Stats on the Calculator</a:t>
            </a:r>
          </a:p>
        </p:txBody>
      </p:sp>
    </p:spTree>
    <p:extLst>
      <p:ext uri="{BB962C8B-B14F-4D97-AF65-F5344CB8AC3E}">
        <p14:creationId xmlns:p14="http://schemas.microsoft.com/office/powerpoint/2010/main" val="4009558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63771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1. Creating </a:t>
            </a:r>
            <a:r>
              <a:rPr lang="en-US" sz="2800" dirty="0" err="1"/>
              <a:t>Ogives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2. Matching Ogives to Histograms (Rectangle Drop Method)</a:t>
            </a:r>
          </a:p>
        </p:txBody>
      </p:sp>
    </p:spTree>
    <p:extLst>
      <p:ext uri="{BB962C8B-B14F-4D97-AF65-F5344CB8AC3E}">
        <p14:creationId xmlns:p14="http://schemas.microsoft.com/office/powerpoint/2010/main" val="54534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9213AED-6BF5-4BF5-89B4-9700B96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</p:spPr>
        <p:txBody>
          <a:bodyPr/>
          <a:lstStyle/>
          <a:p>
            <a:pPr algn="ctr" eaLnBrk="1" hangingPunct="1"/>
            <a:r>
              <a:rPr lang="en-US" altLang="en-US" b="1" u="sng"/>
              <a:t>Stem-and-Leaf vs. Histogram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D48DC6-7551-446B-A000-C24436BDE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2132013"/>
          </a:xfrm>
        </p:spPr>
        <p:txBody>
          <a:bodyPr>
            <a:normAutofit/>
          </a:bodyPr>
          <a:lstStyle/>
          <a:p>
            <a:pPr marL="304800" indent="-304800" eaLnBrk="1" hangingPunct="1"/>
            <a:r>
              <a:rPr lang="en-US" altLang="en-US" sz="3200" dirty="0"/>
              <a:t>Let’s compare a histogram and stem-and-leaf plot for the pulse rates of women. </a:t>
            </a:r>
          </a:p>
          <a:p>
            <a:pPr marL="744538" lvl="2" indent="-304800" eaLnBrk="1" hangingPunct="1"/>
            <a:r>
              <a:rPr lang="en-US" altLang="en-US" sz="2400" b="1" dirty="0">
                <a:solidFill>
                  <a:srgbClr val="7030A0"/>
                </a:solidFill>
              </a:rPr>
              <a:t>Which graphical display do </a:t>
            </a:r>
            <a:r>
              <a:rPr lang="en-US" altLang="en-US" sz="2400" b="1" i="1" dirty="0">
                <a:solidFill>
                  <a:srgbClr val="7030A0"/>
                </a:solidFill>
              </a:rPr>
              <a:t>you</a:t>
            </a:r>
            <a:r>
              <a:rPr lang="en-US" altLang="en-US" sz="2400" b="1" dirty="0">
                <a:solidFill>
                  <a:srgbClr val="7030A0"/>
                </a:solidFill>
              </a:rPr>
              <a:t> prefer?  Why?  </a:t>
            </a:r>
          </a:p>
          <a:p>
            <a:pPr marL="744538" lvl="2" indent="-304800" eaLnBrk="1" hangingPunct="1"/>
            <a:r>
              <a:rPr lang="en-US" altLang="en-US" sz="2400" dirty="0"/>
              <a:t>Which would be easier to make by hand?</a:t>
            </a:r>
          </a:p>
        </p:txBody>
      </p:sp>
      <p:pic>
        <p:nvPicPr>
          <p:cNvPr id="13316" name="Picture 4" descr="ait04-02a">
            <a:extLst>
              <a:ext uri="{FF2B5EF4-FFF2-40B4-BE49-F238E27FC236}">
                <a16:creationId xmlns:a16="http://schemas.microsoft.com/office/drawing/2014/main" id="{1C15D2CA-8A1B-4387-87FE-5ED35A44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199"/>
            <a:ext cx="4069080" cy="231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igure4">
            <a:extLst>
              <a:ext uri="{FF2B5EF4-FFF2-40B4-BE49-F238E27FC236}">
                <a16:creationId xmlns:a16="http://schemas.microsoft.com/office/drawing/2014/main" id="{54FD4F8A-88B4-4173-84E6-8B5F232B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913"/>
            <a:ext cx="5105400" cy="29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96DC4573-5950-4474-8547-1E79AD5D494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503620"/>
            <a:ext cx="2362200" cy="3126748"/>
            <a:chOff x="5791200" y="3429001"/>
            <a:chExt cx="2362200" cy="3125323"/>
          </a:xfrm>
        </p:grpSpPr>
        <p:sp>
          <p:nvSpPr>
            <p:cNvPr id="62471" name="TextBox 6">
              <a:extLst>
                <a:ext uri="{FF2B5EF4-FFF2-40B4-BE49-F238E27FC236}">
                  <a16:creationId xmlns:a16="http://schemas.microsoft.com/office/drawing/2014/main" id="{1EF841EE-CC45-4EF1-8AC8-704FAAF53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6262046"/>
              <a:ext cx="2286000" cy="29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 dirty="0"/>
                <a:t>8/8 = 88 beats per minute</a:t>
              </a:r>
            </a:p>
          </p:txBody>
        </p:sp>
        <p:sp>
          <p:nvSpPr>
            <p:cNvPr id="62472" name="TextBox 7">
              <a:extLst>
                <a:ext uri="{FF2B5EF4-FFF2-40B4-BE49-F238E27FC236}">
                  <a16:creationId xmlns:a16="http://schemas.microsoft.com/office/drawing/2014/main" id="{1A59FE1F-3422-4F01-AEFF-B66555D44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429001"/>
              <a:ext cx="2286000" cy="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u="sng"/>
                <a:t>Women’s Pulse Rates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3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2" y="-358978"/>
            <a:ext cx="7704667" cy="1981200"/>
          </a:xfrm>
        </p:spPr>
        <p:txBody>
          <a:bodyPr/>
          <a:lstStyle/>
          <a:p>
            <a:r>
              <a:rPr lang="en-US" altLang="en-US" dirty="0"/>
              <a:t>What Can Go Wrong?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006" y="309093"/>
            <a:ext cx="8293994" cy="5690723"/>
          </a:xfrm>
          <a:ln/>
        </p:spPr>
        <p:txBody>
          <a:bodyPr/>
          <a:lstStyle/>
          <a:p>
            <a:pPr marL="342900" indent="-342900"/>
            <a:r>
              <a:rPr lang="en-US" altLang="en-US" sz="2600" dirty="0"/>
              <a:t>Don’t make a histogram of a categorical variable—bar charts or pie charts should be used for categorical data.</a:t>
            </a:r>
          </a:p>
          <a:p>
            <a:pPr marL="342900" indent="-342900"/>
            <a:endParaRPr lang="en-US" altLang="en-US" sz="2600" dirty="0"/>
          </a:p>
          <a:p>
            <a:pPr marL="342900" indent="-342900"/>
            <a:r>
              <a:rPr lang="en-US" altLang="en-US" sz="2600" dirty="0"/>
              <a:t>Don’t look for shape,                                                                                                        center, and spread                                                                                                    of a bar chart.</a:t>
            </a:r>
          </a:p>
        </p:txBody>
      </p:sp>
      <p:pic>
        <p:nvPicPr>
          <p:cNvPr id="542724" name="Picture 4" descr="04-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6" y="3154454"/>
            <a:ext cx="46482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2" y="-495835"/>
            <a:ext cx="7704667" cy="1981200"/>
          </a:xfrm>
        </p:spPr>
        <p:txBody>
          <a:bodyPr/>
          <a:lstStyle/>
          <a:p>
            <a:r>
              <a:rPr lang="en-US" altLang="en-US" dirty="0"/>
              <a:t>What Can Go Wrong? (cont.)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131" y="494765"/>
            <a:ext cx="8161869" cy="3332816"/>
          </a:xfrm>
          <a:ln/>
        </p:spPr>
        <p:txBody>
          <a:bodyPr/>
          <a:lstStyle/>
          <a:p>
            <a:pPr marL="342900" indent="-342900"/>
            <a:r>
              <a:rPr lang="en-US" altLang="en-US" sz="3200" dirty="0"/>
              <a:t>Choose a bin width appropriate to the data.</a:t>
            </a:r>
          </a:p>
          <a:p>
            <a:pPr marL="742950" lvl="1" indent="-285750"/>
            <a:r>
              <a:rPr lang="en-US" altLang="en-US" sz="2800" dirty="0"/>
              <a:t>Changing the bin width changes the appearance of the histogram:</a:t>
            </a:r>
          </a:p>
          <a:p>
            <a:pPr marL="742950" lvl="1" indent="-28575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4773" name="Picture 5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788"/>
            <a:ext cx="5699125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4774" name="Picture 6" descr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536950"/>
            <a:ext cx="2876550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5012" y="-499057"/>
            <a:ext cx="7704667" cy="1752599"/>
          </a:xfrm>
        </p:spPr>
        <p:txBody>
          <a:bodyPr/>
          <a:lstStyle/>
          <a:p>
            <a:r>
              <a:rPr lang="en-US" altLang="en-US" dirty="0"/>
              <a:t>What Can Go Wrong? (cont.)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600200"/>
            <a:ext cx="8294687" cy="4876800"/>
          </a:xfrm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Don’t forget to do a reality check – don’t let the calculator do the thinking for you.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Don’t forget to sort the values before finding the median or percentiles.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Don’t worry about small differences when using different methods.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Don’t compute numerical summaries of a categorical variable.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Don’t report too many decimal places.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Don’t round in the middle of a calculation.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Watch out for multiple modes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Beware of outliers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Make a picture … make a picture . . . make a picture !!!</a:t>
            </a: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457198"/>
            <a:ext cx="7704667" cy="1981200"/>
          </a:xfrm>
        </p:spPr>
        <p:txBody>
          <a:bodyPr/>
          <a:lstStyle/>
          <a:p>
            <a:r>
              <a:rPr lang="en-US" altLang="en-US" dirty="0"/>
              <a:t>What have we learned?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133" y="1352282"/>
            <a:ext cx="8161867" cy="5640946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We’ve learned how to make a picture for quantitative data to help us see the story the data have to </a:t>
            </a:r>
            <a:r>
              <a:rPr lang="en-US" altLang="en-US" i="1" dirty="0"/>
              <a:t>Tell.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We can display the distribution of quantitative data with a </a:t>
            </a:r>
            <a:r>
              <a:rPr lang="en-US" altLang="en-US" i="1" dirty="0"/>
              <a:t>histogram</a:t>
            </a:r>
            <a:r>
              <a:rPr lang="en-US" altLang="en-US" dirty="0"/>
              <a:t>, </a:t>
            </a:r>
            <a:r>
              <a:rPr lang="en-US" altLang="en-US" i="1" dirty="0"/>
              <a:t>stem-and-leaf display</a:t>
            </a:r>
            <a:r>
              <a:rPr lang="en-US" altLang="en-US" dirty="0"/>
              <a:t>, </a:t>
            </a:r>
            <a:r>
              <a:rPr lang="en-US" altLang="en-US" i="1" dirty="0" err="1"/>
              <a:t>dotplot</a:t>
            </a:r>
            <a:r>
              <a:rPr lang="en-US" altLang="en-US" i="1" dirty="0"/>
              <a:t>, or boxplot</a:t>
            </a: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We’ve learned how to summarize distributions of quantitative variables numerically.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Measures of center for a distribution include the median and mean.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Measures of spread include the range, IQR, and standard deviation.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Use the median and IQR when the distribution is skewed.  Use the mean and standard deviation if the distribution is symmetric.</a:t>
            </a:r>
          </a:p>
        </p:txBody>
      </p:sp>
    </p:spTree>
    <p:extLst>
      <p:ext uri="{BB962C8B-B14F-4D97-AF65-F5344CB8AC3E}">
        <p14:creationId xmlns:p14="http://schemas.microsoft.com/office/powerpoint/2010/main" val="39911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 (cont.)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581" y="2667000"/>
            <a:ext cx="8461420" cy="3332816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en-US" sz="3200" dirty="0"/>
              <a:t>We’ve learned to </a:t>
            </a:r>
            <a:r>
              <a:rPr lang="en-US" altLang="en-US" sz="3200" i="1" dirty="0"/>
              <a:t>Think</a:t>
            </a:r>
            <a:r>
              <a:rPr lang="en-US" altLang="en-US" sz="3200" dirty="0"/>
              <a:t> about the type of variable we are summarizing.</a:t>
            </a:r>
          </a:p>
          <a:p>
            <a:pPr marL="742950" lvl="1" indent="-285750"/>
            <a:r>
              <a:rPr lang="en-US" altLang="en-US" sz="2800" dirty="0"/>
              <a:t>All methods of this chapter assume the data are quantitative.</a:t>
            </a:r>
          </a:p>
          <a:p>
            <a:pPr marL="742950" lvl="1" indent="-285750"/>
            <a:r>
              <a:rPr lang="en-US" altLang="en-US" sz="2800" dirty="0"/>
              <a:t>The </a:t>
            </a:r>
            <a:r>
              <a:rPr lang="en-US" altLang="en-US" sz="2800" b="1" dirty="0"/>
              <a:t>Quantitative Data Condition</a:t>
            </a:r>
            <a:r>
              <a:rPr lang="en-US" altLang="en-US" sz="2800" dirty="0"/>
              <a:t> serves as a check that the data are, in fact, quantitative.</a:t>
            </a:r>
          </a:p>
        </p:txBody>
      </p:sp>
    </p:spTree>
    <p:extLst>
      <p:ext uri="{BB962C8B-B14F-4D97-AF65-F5344CB8AC3E}">
        <p14:creationId xmlns:p14="http://schemas.microsoft.com/office/powerpoint/2010/main" val="38544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74AC-76B4-44CB-915C-C5F324D5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EAAC-C0AF-4D1A-9743-52D88E8B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1003"/>
            <a:ext cx="9143999" cy="4128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Chapter 3 Review for Test: Displaying and Summarizing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2200405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D083-7AB1-4402-BFFF-061B0D85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E77EC-B448-4675-99B6-27715FB7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Study for the Chapter 3 Test Tomorrow!</a:t>
            </a:r>
          </a:p>
        </p:txBody>
      </p:sp>
    </p:spTree>
    <p:extLst>
      <p:ext uri="{BB962C8B-B14F-4D97-AF65-F5344CB8AC3E}">
        <p14:creationId xmlns:p14="http://schemas.microsoft.com/office/powerpoint/2010/main" val="52667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9213AED-6BF5-4BF5-89B4-9700B96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</p:spPr>
        <p:txBody>
          <a:bodyPr/>
          <a:lstStyle/>
          <a:p>
            <a:pPr algn="ctr" eaLnBrk="1" hangingPunct="1"/>
            <a:r>
              <a:rPr lang="en-US" altLang="en-US" b="1" u="sng"/>
              <a:t>Stem-and-Leaf vs. Histogram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D48DC6-7551-446B-A000-C24436BDE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2132013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How are the two graphs similar?</a:t>
            </a:r>
          </a:p>
          <a:p>
            <a:pPr marL="342900" indent="-342900"/>
            <a:r>
              <a:rPr lang="en-US" altLang="en-US" sz="2800" dirty="0"/>
              <a:t>How are they different?</a:t>
            </a:r>
          </a:p>
        </p:txBody>
      </p:sp>
      <p:pic>
        <p:nvPicPr>
          <p:cNvPr id="13316" name="Picture 4" descr="ait04-02a">
            <a:extLst>
              <a:ext uri="{FF2B5EF4-FFF2-40B4-BE49-F238E27FC236}">
                <a16:creationId xmlns:a16="http://schemas.microsoft.com/office/drawing/2014/main" id="{1C15D2CA-8A1B-4387-87FE-5ED35A44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199"/>
            <a:ext cx="4069080" cy="231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igure4">
            <a:extLst>
              <a:ext uri="{FF2B5EF4-FFF2-40B4-BE49-F238E27FC236}">
                <a16:creationId xmlns:a16="http://schemas.microsoft.com/office/drawing/2014/main" id="{54FD4F8A-88B4-4173-84E6-8B5F232B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913"/>
            <a:ext cx="5105400" cy="29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96DC4573-5950-4474-8547-1E79AD5D494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503620"/>
            <a:ext cx="2362200" cy="3126748"/>
            <a:chOff x="5791200" y="3429001"/>
            <a:chExt cx="2362200" cy="3125323"/>
          </a:xfrm>
        </p:grpSpPr>
        <p:sp>
          <p:nvSpPr>
            <p:cNvPr id="62471" name="TextBox 6">
              <a:extLst>
                <a:ext uri="{FF2B5EF4-FFF2-40B4-BE49-F238E27FC236}">
                  <a16:creationId xmlns:a16="http://schemas.microsoft.com/office/drawing/2014/main" id="{1EF841EE-CC45-4EF1-8AC8-704FAAF53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6262046"/>
              <a:ext cx="2286000" cy="29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 dirty="0"/>
                <a:t>8/8 = 88 beats per minute</a:t>
              </a:r>
            </a:p>
          </p:txBody>
        </p:sp>
        <p:sp>
          <p:nvSpPr>
            <p:cNvPr id="62472" name="TextBox 7">
              <a:extLst>
                <a:ext uri="{FF2B5EF4-FFF2-40B4-BE49-F238E27FC236}">
                  <a16:creationId xmlns:a16="http://schemas.microsoft.com/office/drawing/2014/main" id="{1A59FE1F-3422-4F01-AEFF-B66555D44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429001"/>
              <a:ext cx="2286000" cy="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u="sng"/>
                <a:t>Women’s Pulse Rates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33527E9-6B81-4E5B-B59E-492F38FEB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b="1" u="sng"/>
              <a:t>Constructing a Stem-and-Leaf Display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7AE194F-85D6-4851-9E32-93BCFAB92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04800" indent="-304800" eaLnBrk="1" hangingPunct="1"/>
            <a:r>
              <a:rPr lang="en-US" altLang="en-US" sz="3200" dirty="0"/>
              <a:t>First, cut each data value into leading digits (“stems”) and trailing digits (“leaves”). </a:t>
            </a:r>
          </a:p>
          <a:p>
            <a:pPr marL="304800" indent="-304800" eaLnBrk="1" hangingPunct="1"/>
            <a:endParaRPr lang="en-US" altLang="en-US" sz="3200" dirty="0"/>
          </a:p>
          <a:p>
            <a:pPr marL="304800" indent="-304800" eaLnBrk="1" hangingPunct="1"/>
            <a:r>
              <a:rPr lang="en-US" altLang="en-US" sz="3200" b="1" dirty="0">
                <a:solidFill>
                  <a:srgbClr val="7030A0"/>
                </a:solidFill>
              </a:rPr>
              <a:t>Use the stems to label the bins.</a:t>
            </a:r>
          </a:p>
          <a:p>
            <a:pPr marL="304800" indent="-304800" eaLnBrk="1" hangingPunct="1"/>
            <a:endParaRPr lang="en-US" altLang="en-US" sz="3200" dirty="0"/>
          </a:p>
          <a:p>
            <a:pPr marL="304800" indent="-304800" eaLnBrk="1" hangingPunct="1"/>
            <a:r>
              <a:rPr lang="en-US" altLang="en-US" sz="3200" dirty="0"/>
              <a:t>Use only one digit for each leaf - round the data values after the stem.</a:t>
            </a:r>
          </a:p>
        </p:txBody>
      </p:sp>
    </p:spTree>
    <p:extLst>
      <p:ext uri="{BB962C8B-B14F-4D97-AF65-F5344CB8AC3E}">
        <p14:creationId xmlns:p14="http://schemas.microsoft.com/office/powerpoint/2010/main" val="18674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14666</TotalTime>
  <Words>3073</Words>
  <Application>Microsoft Office PowerPoint</Application>
  <PresentationFormat>On-screen Show (4:3)</PresentationFormat>
  <Paragraphs>433</Paragraphs>
  <Slides>76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Corbel</vt:lpstr>
      <vt:lpstr>Tahoma</vt:lpstr>
      <vt:lpstr>Wingdings</vt:lpstr>
      <vt:lpstr>Parallax</vt:lpstr>
      <vt:lpstr>Chapter  3</vt:lpstr>
      <vt:lpstr>Dealing With a Lot of Numbers…</vt:lpstr>
      <vt:lpstr>Making a Histogram:</vt:lpstr>
      <vt:lpstr>Histograms (cont.):</vt:lpstr>
      <vt:lpstr>Histograms: Displaying the Distribution of Earthquake Magnitudes (cont.)</vt:lpstr>
      <vt:lpstr>Stem-and-Leaf Displays</vt:lpstr>
      <vt:lpstr>Stem-and-Leaf vs. Histogram</vt:lpstr>
      <vt:lpstr>Stem-and-Leaf vs. Histogram</vt:lpstr>
      <vt:lpstr>Constructing a Stem-and-Leaf Display</vt:lpstr>
      <vt:lpstr>Dotplots</vt:lpstr>
      <vt:lpstr>Always THINK Before you Draw:</vt:lpstr>
      <vt:lpstr>Now for Some Misleading Visual Displays…</vt:lpstr>
      <vt:lpstr>Misleading Visual Displays</vt:lpstr>
      <vt:lpstr>Misleading Visual Displays</vt:lpstr>
      <vt:lpstr>Misleading Visual Displays</vt:lpstr>
      <vt:lpstr>Misleading Visual Displays</vt:lpstr>
      <vt:lpstr>Classwork (In Pairs):</vt:lpstr>
      <vt:lpstr>Describing Distributions</vt:lpstr>
      <vt:lpstr>What is the Shape of the Distribution?</vt:lpstr>
      <vt:lpstr>1. Humps</vt:lpstr>
      <vt:lpstr>Humps (cont.)</vt:lpstr>
      <vt:lpstr>Humps (cont.)</vt:lpstr>
      <vt:lpstr>2. Symmetry</vt:lpstr>
      <vt:lpstr>Symmetry (cont’d)</vt:lpstr>
      <vt:lpstr>3. Anything Unusual?</vt:lpstr>
      <vt:lpstr>Anything Unusual? (cont.)</vt:lpstr>
      <vt:lpstr>Anything Usual? (cont’d)</vt:lpstr>
      <vt:lpstr>In Pairs:</vt:lpstr>
      <vt:lpstr>Center?</vt:lpstr>
      <vt:lpstr>Median</vt:lpstr>
      <vt:lpstr>Example:</vt:lpstr>
      <vt:lpstr>PowerPoint Presentation</vt:lpstr>
      <vt:lpstr>PowerPoint Presentation</vt:lpstr>
      <vt:lpstr>PowerPoint Presentation</vt:lpstr>
      <vt:lpstr>Example:</vt:lpstr>
      <vt:lpstr>PowerPoint Presentation</vt:lpstr>
      <vt:lpstr>5-Number Summary</vt:lpstr>
      <vt:lpstr>Example:</vt:lpstr>
      <vt:lpstr>What About the Mean? </vt:lpstr>
      <vt:lpstr>Symmetric Distributions – Mean (cont’d)</vt:lpstr>
      <vt:lpstr>Examples:</vt:lpstr>
      <vt:lpstr>Mean or Median?</vt:lpstr>
      <vt:lpstr>Mean or Median?</vt:lpstr>
      <vt:lpstr>Handout:</vt:lpstr>
      <vt:lpstr>Classwork:</vt:lpstr>
      <vt:lpstr>Classwork:</vt:lpstr>
      <vt:lpstr>Fish Tank Method</vt:lpstr>
      <vt:lpstr>Classwork:</vt:lpstr>
      <vt:lpstr>Symmetric Distributions – Standard Deviation</vt:lpstr>
      <vt:lpstr>What About Spread? The Standard Deviation</vt:lpstr>
      <vt:lpstr>What About Spread? The Standard Deviation</vt:lpstr>
      <vt:lpstr>What About Spread? The Standard Deviation</vt:lpstr>
      <vt:lpstr>What About Spread? The Standard Deviation</vt:lpstr>
      <vt:lpstr>What About Spread? The Standard Deviation</vt:lpstr>
      <vt:lpstr>What about finding the mean, variance and standard deviation of a sample?</vt:lpstr>
      <vt:lpstr>What about finding the mean, variance and standard deviation of a sample?</vt:lpstr>
      <vt:lpstr>PowerPoint Presentation</vt:lpstr>
      <vt:lpstr>Homework:</vt:lpstr>
      <vt:lpstr>Thinking About Variation</vt:lpstr>
      <vt:lpstr>Center, Unusual Features, Shape, and Spread -  Summarized</vt:lpstr>
      <vt:lpstr> Unusual Features</vt:lpstr>
      <vt:lpstr>Center, Unusual Features, Shape, and Spread -  Summarized</vt:lpstr>
      <vt:lpstr>Center, Unusual Features, Shape, and Spread -  Summarized</vt:lpstr>
      <vt:lpstr>Which is Higher, Mean or Median??</vt:lpstr>
      <vt:lpstr>“Resistant” or not?</vt:lpstr>
      <vt:lpstr>SURVEY EXAMPLE (Heights)</vt:lpstr>
      <vt:lpstr>Classwork (In Pairs):</vt:lpstr>
      <vt:lpstr>Classwork:</vt:lpstr>
      <vt:lpstr>Classwork:</vt:lpstr>
      <vt:lpstr>What Can Go Wrong?</vt:lpstr>
      <vt:lpstr>What Can Go Wrong? (cont.)</vt:lpstr>
      <vt:lpstr>What Can Go Wrong? (cont.)</vt:lpstr>
      <vt:lpstr>What have we learned?</vt:lpstr>
      <vt:lpstr>What have we learned? (cont.)</vt:lpstr>
      <vt:lpstr>Classwork: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 3</dc:title>
  <dc:creator>Cassandra</dc:creator>
  <cp:lastModifiedBy>Cassandra</cp:lastModifiedBy>
  <cp:revision>144</cp:revision>
  <cp:lastPrinted>2017-09-19T11:25:16Z</cp:lastPrinted>
  <dcterms:created xsi:type="dcterms:W3CDTF">2014-08-14T15:26:35Z</dcterms:created>
  <dcterms:modified xsi:type="dcterms:W3CDTF">2018-07-27T13:42:09Z</dcterms:modified>
</cp:coreProperties>
</file>