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88" r:id="rId3"/>
    <p:sldId id="289" r:id="rId4"/>
    <p:sldId id="290" r:id="rId5"/>
    <p:sldId id="291" r:id="rId6"/>
    <p:sldId id="276" r:id="rId7"/>
    <p:sldId id="292" r:id="rId8"/>
    <p:sldId id="278" r:id="rId9"/>
    <p:sldId id="286" r:id="rId10"/>
    <p:sldId id="279" r:id="rId11"/>
    <p:sldId id="293" r:id="rId12"/>
    <p:sldId id="296" r:id="rId13"/>
    <p:sldId id="270" r:id="rId14"/>
    <p:sldId id="305" r:id="rId15"/>
    <p:sldId id="298" r:id="rId16"/>
    <p:sldId id="299" r:id="rId17"/>
    <p:sldId id="300" r:id="rId18"/>
    <p:sldId id="285" r:id="rId19"/>
    <p:sldId id="301" r:id="rId20"/>
    <p:sldId id="30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7336-0E48-4A2A-8B76-9A94AEF19E33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B864-5E91-46D4-A943-7BE3E0111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0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7336-0E48-4A2A-8B76-9A94AEF19E33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B864-5E91-46D4-A943-7BE3E0111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07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7336-0E48-4A2A-8B76-9A94AEF19E33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B864-5E91-46D4-A943-7BE3E0111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7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7336-0E48-4A2A-8B76-9A94AEF19E33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B864-5E91-46D4-A943-7BE3E0111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57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7336-0E48-4A2A-8B76-9A94AEF19E33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B864-5E91-46D4-A943-7BE3E0111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3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7336-0E48-4A2A-8B76-9A94AEF19E33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B864-5E91-46D4-A943-7BE3E0111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7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7336-0E48-4A2A-8B76-9A94AEF19E33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B864-5E91-46D4-A943-7BE3E0111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6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7336-0E48-4A2A-8B76-9A94AEF19E33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B864-5E91-46D4-A943-7BE3E0111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7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7336-0E48-4A2A-8B76-9A94AEF19E33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B864-5E91-46D4-A943-7BE3E0111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2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7336-0E48-4A2A-8B76-9A94AEF19E33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B864-5E91-46D4-A943-7BE3E0111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18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57336-0E48-4A2A-8B76-9A94AEF19E33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B864-5E91-46D4-A943-7BE3E0111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34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57336-0E48-4A2A-8B76-9A94AEF19E33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4B864-5E91-46D4-A943-7BE3E0111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46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 descr="Pink tissue paper"/>
          <p:cNvSpPr>
            <a:spLocks noGrp="1" noChangeArrowheads="1"/>
          </p:cNvSpPr>
          <p:nvPr>
            <p:ph type="ctrTitle"/>
          </p:nvPr>
        </p:nvSpPr>
        <p:spPr>
          <a:xfrm>
            <a:off x="685800" y="-757952"/>
            <a:ext cx="7772400" cy="2387600"/>
          </a:xfrm>
        </p:spPr>
        <p:txBody>
          <a:bodyPr/>
          <a:lstStyle/>
          <a:p>
            <a:r>
              <a:rPr lang="en-US" altLang="en-US" dirty="0"/>
              <a:t>Chapter 4</a:t>
            </a:r>
          </a:p>
        </p:txBody>
      </p:sp>
      <p:sp>
        <p:nvSpPr>
          <p:cNvPr id="516099" name="Rectangle 3" descr="Pink tissue paper"/>
          <p:cNvSpPr>
            <a:spLocks noGrp="1" noChangeArrowheads="1"/>
          </p:cNvSpPr>
          <p:nvPr>
            <p:ph type="subTitle" idx="1"/>
          </p:nvPr>
        </p:nvSpPr>
        <p:spPr>
          <a:xfrm>
            <a:off x="0" y="2198242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en-US" sz="4400" dirty="0"/>
              <a:t>Understanding and Comparing Distributions </a:t>
            </a:r>
          </a:p>
        </p:txBody>
      </p:sp>
    </p:spTree>
    <p:extLst>
      <p:ext uri="{BB962C8B-B14F-4D97-AF65-F5344CB8AC3E}">
        <p14:creationId xmlns:p14="http://schemas.microsoft.com/office/powerpoint/2010/main" val="3588639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-227303"/>
            <a:ext cx="7886700" cy="1325563"/>
          </a:xfrm>
        </p:spPr>
        <p:txBody>
          <a:bodyPr/>
          <a:lstStyle/>
          <a:p>
            <a:r>
              <a:rPr lang="en-US" altLang="en-US" dirty="0"/>
              <a:t>What About Outliers?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945573"/>
            <a:ext cx="9144000" cy="5231390"/>
          </a:xfrm>
          <a:ln/>
        </p:spPr>
        <p:txBody>
          <a:bodyPr/>
          <a:lstStyle/>
          <a:p>
            <a:pPr marL="342900" indent="-342900"/>
            <a:r>
              <a:rPr lang="en-US" altLang="en-US" dirty="0"/>
              <a:t>Why do you think there could have been an outlier in November?</a:t>
            </a:r>
          </a:p>
          <a:p>
            <a:pPr marL="342900" indent="-342900"/>
            <a:r>
              <a:rPr lang="en-US" altLang="en-US" dirty="0"/>
              <a:t>Maybe the outlier in November was a rare tornado?</a:t>
            </a:r>
          </a:p>
          <a:p>
            <a:pPr marL="342900" indent="-342900"/>
            <a:r>
              <a:rPr lang="en-US" altLang="en-US" dirty="0"/>
              <a:t>Some research could only tell.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  <p:pic>
        <p:nvPicPr>
          <p:cNvPr id="5" name="Picture 5" descr="Fig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24" y="3099373"/>
            <a:ext cx="6847268" cy="3386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95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2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2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2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/>
              <a:t>What About Outliers?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/>
            <a:r>
              <a:rPr lang="en-US" altLang="en-US" sz="3200" dirty="0"/>
              <a:t>If there are clear outliers and you want to report the mean and standard deviation, report them with the outliers present </a:t>
            </a:r>
            <a:r>
              <a:rPr lang="en-US" altLang="en-US" sz="3200" b="1" u="sng" dirty="0"/>
              <a:t>and</a:t>
            </a:r>
            <a:r>
              <a:rPr lang="en-US" altLang="en-US" sz="3200" dirty="0"/>
              <a:t> with the outliers removed. The differences may be quite revealing.</a:t>
            </a:r>
          </a:p>
          <a:p>
            <a:pPr marL="342900" indent="-342900" eaLnBrk="1" hangingPunct="1"/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3658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8305800" cy="992188"/>
          </a:xfrm>
        </p:spPr>
        <p:txBody>
          <a:bodyPr/>
          <a:lstStyle/>
          <a:p>
            <a:pPr eaLnBrk="1" hangingPunct="1"/>
            <a:r>
              <a:rPr lang="en-US" altLang="en-US"/>
              <a:t>Timeplots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4738"/>
            <a:ext cx="9067800" cy="45720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112" charset="2"/>
              <a:buChar char="n"/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For some data sets, we are interested in how the data behave over time.  In these cases, it may be helpful to construct time plots of the data.</a:t>
            </a:r>
          </a:p>
          <a:p>
            <a:pPr lvl="1" eaLnBrk="1" hangingPunct="1">
              <a:buFont typeface="Wingdings" pitchFamily="112" charset="2"/>
              <a:buChar char="n"/>
              <a:defRPr/>
            </a:pPr>
            <a:r>
              <a:rPr lang="en-US" b="1" dirty="0"/>
              <a:t>Here we are looking at calendar ‘year days’, starting on day 1.</a:t>
            </a:r>
          </a:p>
        </p:txBody>
      </p:sp>
      <p:pic>
        <p:nvPicPr>
          <p:cNvPr id="568324" name="Picture 4" descr="Fig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68" y="3034047"/>
            <a:ext cx="8001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48200" y="3360738"/>
            <a:ext cx="152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7030A0"/>
                </a:solidFill>
              </a:rPr>
              <a:t>What do we see?</a:t>
            </a:r>
          </a:p>
        </p:txBody>
      </p:sp>
    </p:spTree>
    <p:extLst>
      <p:ext uri="{BB962C8B-B14F-4D97-AF65-F5344CB8AC3E}">
        <p14:creationId xmlns:p14="http://schemas.microsoft.com/office/powerpoint/2010/main" val="142445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68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68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68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68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7868" y="-227159"/>
            <a:ext cx="7886700" cy="1325563"/>
          </a:xfrm>
        </p:spPr>
        <p:txBody>
          <a:bodyPr/>
          <a:lstStyle/>
          <a:p>
            <a:r>
              <a:rPr lang="en-US" altLang="en-US" dirty="0" err="1"/>
              <a:t>Timeplots</a:t>
            </a:r>
            <a:r>
              <a:rPr lang="en-US" altLang="en-US" dirty="0"/>
              <a:t>: Order, Please!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idx="1"/>
          </p:nvPr>
        </p:nvSpPr>
        <p:spPr>
          <a:xfrm>
            <a:off x="0" y="706582"/>
            <a:ext cx="9144000" cy="5096305"/>
          </a:xfrm>
        </p:spPr>
        <p:txBody>
          <a:bodyPr>
            <a:normAutofit/>
          </a:bodyPr>
          <a:lstStyle/>
          <a:p>
            <a:endParaRPr lang="en-US" altLang="en-US" sz="2400" dirty="0"/>
          </a:p>
          <a:p>
            <a:r>
              <a:rPr lang="en-US" altLang="en-US" sz="2400" dirty="0"/>
              <a:t>There are more calm periods in the summer, starting around day 150. </a:t>
            </a:r>
          </a:p>
          <a:p>
            <a:endParaRPr lang="en-US" altLang="en-US" sz="2400" dirty="0"/>
          </a:p>
          <a:p>
            <a:r>
              <a:rPr lang="en-US" altLang="en-US" sz="2400" dirty="0"/>
              <a:t> Winds are more variable and stronger during the earlier and later parts of the year.</a:t>
            </a:r>
          </a:p>
        </p:txBody>
      </p:sp>
      <p:pic>
        <p:nvPicPr>
          <p:cNvPr id="568324" name="Picture 4" descr="Fig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736" y="3119431"/>
            <a:ext cx="5595041" cy="364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16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Classwork: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9312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Comparing Groups Worksheet</a:t>
            </a:r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18664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76200"/>
            <a:ext cx="8305800" cy="992188"/>
          </a:xfrm>
        </p:spPr>
        <p:txBody>
          <a:bodyPr/>
          <a:lstStyle/>
          <a:p>
            <a:pPr eaLnBrk="1" hangingPunct="1"/>
            <a:r>
              <a:rPr lang="en-US" altLang="en-US" sz="3200"/>
              <a:t>Re-expressing Skewed Data </a:t>
            </a:r>
          </a:p>
        </p:txBody>
      </p:sp>
      <p:pic>
        <p:nvPicPr>
          <p:cNvPr id="560133" name="Picture 5" descr="Fig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008" y="2929936"/>
            <a:ext cx="6636913" cy="389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013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54546" y="631065"/>
            <a:ext cx="8989454" cy="340753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112" charset="2"/>
              <a:buChar char="n"/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When data are strongly skewed it can be hard to summarize them using center and spread, and hard to decide whether extreme values are outliers or just part of a stretched out tail.</a:t>
            </a:r>
          </a:p>
          <a:p>
            <a:pPr eaLnBrk="1" hangingPunct="1">
              <a:lnSpc>
                <a:spcPct val="90000"/>
              </a:lnSpc>
              <a:buFont typeface="Wingdings" pitchFamily="112" charset="2"/>
              <a:buChar char="n"/>
              <a:defRPr/>
            </a:pPr>
            <a:r>
              <a:rPr lang="en-US" b="1" dirty="0"/>
              <a:t>How can we say anything useful about such data?</a:t>
            </a:r>
          </a:p>
          <a:p>
            <a:pPr eaLnBrk="1" hangingPunct="1">
              <a:lnSpc>
                <a:spcPct val="90000"/>
              </a:lnSpc>
              <a:buFont typeface="Wingdings" pitchFamily="112" charset="2"/>
              <a:buChar char="n"/>
              <a:defRPr/>
            </a:pPr>
            <a:endParaRPr lang="en-US" sz="20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15000" y="4046538"/>
            <a:ext cx="152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</a:rPr>
              <a:t>What do we see?</a:t>
            </a:r>
          </a:p>
        </p:txBody>
      </p:sp>
    </p:spTree>
    <p:extLst>
      <p:ext uri="{BB962C8B-B14F-4D97-AF65-F5344CB8AC3E}">
        <p14:creationId xmlns:p14="http://schemas.microsoft.com/office/powerpoint/2010/main" val="2969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60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60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60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60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60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560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4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374" name="Picture 6" descr="Fig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168" y="1537724"/>
            <a:ext cx="5035632" cy="498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8305800" cy="992188"/>
          </a:xfrm>
        </p:spPr>
        <p:txBody>
          <a:bodyPr/>
          <a:lstStyle/>
          <a:p>
            <a:pPr eaLnBrk="1" hangingPunct="1"/>
            <a:r>
              <a:rPr lang="en-US" altLang="en-US" sz="3200" u="sng"/>
              <a:t>Re-expressing Data</a:t>
            </a:r>
          </a:p>
        </p:txBody>
      </p:sp>
      <p:sp>
        <p:nvSpPr>
          <p:cNvPr id="5703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2212"/>
            <a:ext cx="3902299" cy="4141787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112" charset="2"/>
              <a:buChar char="n"/>
              <a:defRPr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One way to make a skewed distribution more symmetric is to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re-express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(transform) the data by applying some simple function (example: logarithm).</a:t>
            </a:r>
          </a:p>
          <a:p>
            <a:pPr eaLnBrk="1" hangingPunct="1">
              <a:lnSpc>
                <a:spcPct val="90000"/>
              </a:lnSpc>
              <a:buFont typeface="Wingdings" pitchFamily="112" charset="2"/>
              <a:buChar char="n"/>
              <a:defRPr/>
            </a:pP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112" charset="2"/>
              <a:buChar char="n"/>
              <a:defRPr/>
            </a:pPr>
            <a:endParaRPr lang="en-US" sz="500" dirty="0"/>
          </a:p>
          <a:p>
            <a:pPr eaLnBrk="1" hangingPunct="1">
              <a:lnSpc>
                <a:spcPct val="90000"/>
              </a:lnSpc>
              <a:buFont typeface="Wingdings" pitchFamily="112" charset="2"/>
              <a:buChar char="n"/>
              <a:defRPr/>
            </a:pPr>
            <a:r>
              <a:rPr lang="en-US" dirty="0"/>
              <a:t>Note the change in skewness from the raw data (previous slide)  to the transformed data (right).</a:t>
            </a:r>
            <a:endParaRPr lang="en-US" sz="2400" dirty="0"/>
          </a:p>
        </p:txBody>
      </p:sp>
      <p:pic>
        <p:nvPicPr>
          <p:cNvPr id="574464" name="Picture 0" descr="C:\Documents and Settings\Administrator\Local Settings\Temporary Internet Files\Content.IE5\EFVI4QFB\MMj0395729000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107" y="213749"/>
            <a:ext cx="2528093" cy="112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086600" y="1524000"/>
            <a:ext cx="1981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</a:rPr>
              <a:t>OMG!  There’s actually a use for logarithms!!</a:t>
            </a:r>
          </a:p>
        </p:txBody>
      </p:sp>
    </p:spTree>
    <p:extLst>
      <p:ext uri="{BB962C8B-B14F-4D97-AF65-F5344CB8AC3E}">
        <p14:creationId xmlns:p14="http://schemas.microsoft.com/office/powerpoint/2010/main" val="415683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70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70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703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70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70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70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4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4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4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ig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89" y="2537139"/>
            <a:ext cx="8664911" cy="432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4038600" cy="762000"/>
          </a:xfrm>
        </p:spPr>
        <p:txBody>
          <a:bodyPr/>
          <a:lstStyle/>
          <a:p>
            <a:r>
              <a:rPr lang="en-US" altLang="en-US"/>
              <a:t>Here are both…</a:t>
            </a:r>
          </a:p>
        </p:txBody>
      </p:sp>
      <p:pic>
        <p:nvPicPr>
          <p:cNvPr id="4" name="Picture 6" descr="Figur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47" y="381000"/>
            <a:ext cx="3350654" cy="347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54427" y="2683099"/>
            <a:ext cx="284321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7030A0"/>
                </a:solidFill>
              </a:rPr>
              <a:t>Re-expression rescales the data; maintaining the relative magnitudes of the individual data points and giving us a better “look” at the distribution.</a:t>
            </a:r>
          </a:p>
        </p:txBody>
      </p:sp>
    </p:spTree>
    <p:extLst>
      <p:ext uri="{BB962C8B-B14F-4D97-AF65-F5344CB8AC3E}">
        <p14:creationId xmlns:p14="http://schemas.microsoft.com/office/powerpoint/2010/main" val="156405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14301"/>
            <a:ext cx="7886700" cy="1325563"/>
          </a:xfrm>
        </p:spPr>
        <p:txBody>
          <a:bodyPr/>
          <a:lstStyle/>
          <a:p>
            <a:r>
              <a:rPr lang="en-US" altLang="en-US" sz="3200" dirty="0"/>
              <a:t>*Re-expressing Skewed Data to </a:t>
            </a:r>
            <a:br>
              <a:rPr lang="en-US" altLang="en-US" sz="3200" dirty="0"/>
            </a:br>
            <a:r>
              <a:rPr lang="en-US" altLang="en-US" sz="3200" dirty="0"/>
              <a:t>Improve Symmetry (cont.)</a:t>
            </a:r>
          </a:p>
        </p:txBody>
      </p:sp>
      <p:sp>
        <p:nvSpPr>
          <p:cNvPr id="570373" name="Rectangle 5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72000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We can now see that a typical log compensation is between about 6.5 and 7.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What does this mean?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This corresponds to $3,162,277.66 through $10,000,000.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Do you remember how to do logs?</a:t>
            </a:r>
          </a:p>
        </p:txBody>
      </p:sp>
      <p:pic>
        <p:nvPicPr>
          <p:cNvPr id="570374" name="Picture 6" descr="Fig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982" y="3763600"/>
            <a:ext cx="4191000" cy="298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87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0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0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0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0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0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0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0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0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-76200"/>
            <a:ext cx="8305800" cy="992188"/>
          </a:xfrm>
        </p:spPr>
        <p:txBody>
          <a:bodyPr/>
          <a:lstStyle/>
          <a:p>
            <a:pPr eaLnBrk="1" hangingPunct="1"/>
            <a:r>
              <a:rPr lang="en-US" altLang="en-US"/>
              <a:t>What Can Go Wrong?</a:t>
            </a:r>
          </a:p>
        </p:txBody>
      </p:sp>
      <p:sp>
        <p:nvSpPr>
          <p:cNvPr id="56217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82700"/>
            <a:ext cx="4070350" cy="4889500"/>
          </a:xfrm>
        </p:spPr>
        <p:txBody>
          <a:bodyPr/>
          <a:lstStyle/>
          <a:p>
            <a:pPr marL="342900" indent="-342900" eaLnBrk="1" hangingPunct="1">
              <a:buFont typeface="Wingdings" pitchFamily="112" charset="2"/>
              <a:buChar char="n"/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Avoid inconsistent scales, either within the display or when comparing two displays.</a:t>
            </a:r>
          </a:p>
          <a:p>
            <a:pPr marL="342900" indent="-342900" eaLnBrk="1" hangingPunct="1">
              <a:buFont typeface="Wingdings" pitchFamily="112" charset="2"/>
              <a:buChar char="n"/>
              <a:defRPr/>
            </a:pPr>
            <a:endParaRPr lang="en-US" dirty="0"/>
          </a:p>
          <a:p>
            <a:pPr marL="342900" indent="-342900" eaLnBrk="1" hangingPunct="1">
              <a:buFont typeface="Wingdings" pitchFamily="112" charset="2"/>
              <a:buChar char="n"/>
              <a:defRPr/>
            </a:pPr>
            <a:r>
              <a:rPr lang="en-US" b="1" dirty="0"/>
              <a:t>Label clearly so the reader knows what the plot displays.</a:t>
            </a:r>
          </a:p>
        </p:txBody>
      </p:sp>
      <p:sp>
        <p:nvSpPr>
          <p:cNvPr id="19460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/>
          <a:p>
            <a:pPr marL="342900" indent="-342900"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 </a:t>
            </a:r>
          </a:p>
        </p:txBody>
      </p:sp>
      <p:pic>
        <p:nvPicPr>
          <p:cNvPr id="562181" name="Picture 1029" descr="ait04-06_ti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915988"/>
            <a:ext cx="4427537" cy="57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59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62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62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62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62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6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05800" cy="992188"/>
          </a:xfrm>
        </p:spPr>
        <p:txBody>
          <a:bodyPr/>
          <a:lstStyle/>
          <a:p>
            <a:pPr eaLnBrk="1" hangingPunct="1"/>
            <a:r>
              <a:rPr lang="en-US" altLang="en-US" b="1" u="sng"/>
              <a:t>The Big Picture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3999" cy="56515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112" charset="2"/>
              <a:buChar char="n"/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We can answer interesting questions about variables when we compare distributions for different groups.</a:t>
            </a:r>
          </a:p>
          <a:p>
            <a:pPr eaLnBrk="1" hangingPunct="1">
              <a:buFont typeface="Wingdings" pitchFamily="112" charset="2"/>
              <a:buChar char="n"/>
              <a:defRPr/>
            </a:pPr>
            <a:r>
              <a:rPr lang="en-US" b="1" dirty="0"/>
              <a:t>Here is a histogram of the </a:t>
            </a:r>
            <a:r>
              <a:rPr lang="en-US" b="1" i="1" dirty="0"/>
              <a:t>Average Wind Speed</a:t>
            </a:r>
            <a:r>
              <a:rPr lang="en-US" b="1" dirty="0"/>
              <a:t> for each day in 1989.</a:t>
            </a:r>
          </a:p>
        </p:txBody>
      </p:sp>
      <p:pic>
        <p:nvPicPr>
          <p:cNvPr id="565253" name="Picture 5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73413"/>
            <a:ext cx="7848600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62600" y="4884738"/>
            <a:ext cx="3276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Where is the mean?</a:t>
            </a:r>
          </a:p>
        </p:txBody>
      </p:sp>
    </p:spTree>
    <p:extLst>
      <p:ext uri="{BB962C8B-B14F-4D97-AF65-F5344CB8AC3E}">
        <p14:creationId xmlns:p14="http://schemas.microsoft.com/office/powerpoint/2010/main" val="151399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65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65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52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52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5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DFACF-DAFD-4CB4-9FAB-331C99CDC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Classwork/Homework: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5A3B3-3075-4888-B630-16F1432281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dirty="0"/>
              <a:t>Chapter 4 Review for the Quiz: Understanding and Comparing Distributions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Chapter </a:t>
            </a:r>
            <a:r>
              <a:rPr lang="en-US"/>
              <a:t>4 Quiz </a:t>
            </a:r>
            <a:r>
              <a:rPr lang="en-US" dirty="0"/>
              <a:t>Tomorrow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141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76200"/>
            <a:ext cx="5326063" cy="992188"/>
          </a:xfrm>
        </p:spPr>
        <p:txBody>
          <a:bodyPr/>
          <a:lstStyle/>
          <a:p>
            <a:pPr eaLnBrk="1" hangingPunct="1"/>
            <a:r>
              <a:rPr lang="en-US" altLang="en-US" b="1" u="sng"/>
              <a:t>The Big Picture (cont.)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3992451" cy="49530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112" charset="2"/>
              <a:buChar char="n"/>
              <a:defRPr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Someone “CUSS”!</a:t>
            </a:r>
          </a:p>
          <a:p>
            <a:pPr lvl="1" eaLnBrk="1" hangingPunct="1">
              <a:buFont typeface="Wingdings" pitchFamily="112" charset="2"/>
              <a:buChar char="n"/>
              <a:defRPr/>
            </a:pPr>
            <a:r>
              <a:rPr lang="en-US" sz="3200" b="1" dirty="0" err="1">
                <a:solidFill>
                  <a:srgbClr val="7030A0"/>
                </a:solidFill>
              </a:rPr>
              <a:t>Uni</a:t>
            </a:r>
            <a:r>
              <a:rPr lang="en-US" sz="3200" b="1" dirty="0">
                <a:solidFill>
                  <a:srgbClr val="7030A0"/>
                </a:solidFill>
              </a:rPr>
              <a:t>-modal and skewed right.</a:t>
            </a:r>
          </a:p>
          <a:p>
            <a:pPr lvl="1" eaLnBrk="1" hangingPunct="1">
              <a:buFont typeface="Wingdings" pitchFamily="112" charset="2"/>
              <a:buChar char="n"/>
              <a:defRPr/>
            </a:pPr>
            <a:endParaRPr lang="en-US" sz="3200" b="1" dirty="0">
              <a:solidFill>
                <a:srgbClr val="7030A0"/>
              </a:solidFill>
            </a:endParaRPr>
          </a:p>
          <a:p>
            <a:pPr lvl="1" eaLnBrk="1" hangingPunct="1">
              <a:buFont typeface="Wingdings" pitchFamily="112" charset="2"/>
              <a:buChar char="n"/>
              <a:defRPr/>
            </a:pPr>
            <a:r>
              <a:rPr lang="en-US" sz="3200" dirty="0"/>
              <a:t>This value may be an outlier.</a:t>
            </a:r>
          </a:p>
          <a:p>
            <a:pPr lvl="1" eaLnBrk="1" hangingPunct="1">
              <a:buFont typeface="Wingdings" pitchFamily="112" charset="2"/>
              <a:buChar char="n"/>
              <a:defRPr/>
            </a:pPr>
            <a:endParaRPr lang="en-US" sz="3200" dirty="0"/>
          </a:p>
          <a:p>
            <a:pPr lvl="1" eaLnBrk="1" hangingPunct="1">
              <a:buFont typeface="Wingdings" pitchFamily="112" charset="2"/>
              <a:buChar char="n"/>
              <a:defRPr/>
            </a:pPr>
            <a:r>
              <a:rPr lang="en-US" sz="3200" b="1" dirty="0">
                <a:solidFill>
                  <a:srgbClr val="7030A0"/>
                </a:solidFill>
              </a:rPr>
              <a:t>The median is 1.9 mph; the IQR is 1.78 mph.</a:t>
            </a:r>
          </a:p>
        </p:txBody>
      </p:sp>
      <p:pic>
        <p:nvPicPr>
          <p:cNvPr id="566276" name="Picture 4" descr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190" y="1117242"/>
            <a:ext cx="49466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6"/>
          <p:cNvSpPr>
            <a:spLocks noChangeArrowheads="1"/>
          </p:cNvSpPr>
          <p:nvPr/>
        </p:nvSpPr>
        <p:spPr bwMode="auto">
          <a:xfrm rot="-3026882">
            <a:off x="7159626" y="2863850"/>
            <a:ext cx="527050" cy="2917825"/>
          </a:xfrm>
          <a:prstGeom prst="downArrow">
            <a:avLst>
              <a:gd name="adj1" fmla="val 50000"/>
              <a:gd name="adj2" fmla="val 5003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7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6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6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66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66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66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66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566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05800" cy="992188"/>
          </a:xfrm>
        </p:spPr>
        <p:txBody>
          <a:bodyPr/>
          <a:lstStyle/>
          <a:p>
            <a:pPr eaLnBrk="1" hangingPunct="1"/>
            <a:r>
              <a:rPr lang="en-US" altLang="en-US" sz="3200"/>
              <a:t>Wind Speed: Making Boxplots (cont.)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992188"/>
            <a:ext cx="8294687" cy="5408612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Wingdings" pitchFamily="112" charset="2"/>
              <a:buChar char="n"/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Histogram &amp;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boxplot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for daily wind speeds:</a:t>
            </a:r>
          </a:p>
          <a:p>
            <a:pPr marL="342900" indent="-342900" eaLnBrk="1" hangingPunct="1">
              <a:lnSpc>
                <a:spcPct val="90000"/>
              </a:lnSpc>
              <a:buFont typeface="Wingdings" pitchFamily="112" charset="2"/>
              <a:buChar char="n"/>
              <a:defRPr/>
            </a:pP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eaLnBrk="1" hangingPunct="1">
              <a:lnSpc>
                <a:spcPct val="90000"/>
              </a:lnSpc>
              <a:buFont typeface="Wingdings" pitchFamily="112" charset="2"/>
              <a:buChar char="n"/>
              <a:defRPr/>
            </a:pPr>
            <a:endParaRPr lang="en-US" sz="2400" dirty="0"/>
          </a:p>
          <a:p>
            <a:pPr marL="342900" indent="-342900" eaLnBrk="1" hangingPunct="1">
              <a:lnSpc>
                <a:spcPct val="90000"/>
              </a:lnSpc>
              <a:buFont typeface="Wingdings" pitchFamily="112" charset="2"/>
              <a:buChar char="n"/>
              <a:defRPr/>
            </a:pPr>
            <a:endParaRPr lang="en-US" sz="2400" dirty="0"/>
          </a:p>
          <a:p>
            <a:pPr marL="342900" indent="-342900" eaLnBrk="1" hangingPunct="1">
              <a:lnSpc>
                <a:spcPct val="90000"/>
              </a:lnSpc>
              <a:buFont typeface="Wingdings" pitchFamily="112" charset="2"/>
              <a:buChar char="n"/>
              <a:defRPr/>
            </a:pPr>
            <a:endParaRPr lang="en-US" sz="2400" dirty="0"/>
          </a:p>
          <a:p>
            <a:pPr marL="342900" indent="-342900" eaLnBrk="1" hangingPunct="1">
              <a:lnSpc>
                <a:spcPct val="90000"/>
              </a:lnSpc>
              <a:buFont typeface="Wingdings" pitchFamily="112" charset="2"/>
              <a:buChar char="n"/>
              <a:defRPr/>
            </a:pPr>
            <a:endParaRPr lang="en-US" sz="2400" dirty="0"/>
          </a:p>
          <a:p>
            <a:pPr marL="342900" indent="-342900" eaLnBrk="1" hangingPunct="1">
              <a:lnSpc>
                <a:spcPct val="90000"/>
              </a:lnSpc>
              <a:buFont typeface="Wingdings" pitchFamily="112" charset="2"/>
              <a:buChar char="n"/>
              <a:defRPr/>
            </a:pPr>
            <a:endParaRPr lang="en-US" sz="2400" dirty="0"/>
          </a:p>
          <a:p>
            <a:pPr marL="342900" indent="-342900" eaLnBrk="1" hangingPunct="1">
              <a:lnSpc>
                <a:spcPct val="90000"/>
              </a:lnSpc>
              <a:buFont typeface="Wingdings" pitchFamily="112" charset="2"/>
              <a:buChar char="n"/>
              <a:defRPr/>
            </a:pPr>
            <a:endParaRPr lang="en-US" sz="2400" dirty="0"/>
          </a:p>
          <a:p>
            <a:pPr marL="342900" indent="-342900" eaLnBrk="1" hangingPunct="1">
              <a:lnSpc>
                <a:spcPct val="90000"/>
              </a:lnSpc>
              <a:buFont typeface="Wingdings" pitchFamily="112" charset="2"/>
              <a:buChar char="n"/>
              <a:defRPr/>
            </a:pPr>
            <a:endParaRPr lang="en-US" sz="2400" dirty="0"/>
          </a:p>
          <a:p>
            <a:pPr marL="342900" indent="-342900" eaLnBrk="1" hangingPunct="1">
              <a:lnSpc>
                <a:spcPct val="90000"/>
              </a:lnSpc>
              <a:buFont typeface="Wingdings" pitchFamily="112" charset="2"/>
              <a:buNone/>
              <a:defRPr/>
            </a:pPr>
            <a:endParaRPr lang="en-US" sz="2400" dirty="0"/>
          </a:p>
        </p:txBody>
      </p:sp>
      <p:pic>
        <p:nvPicPr>
          <p:cNvPr id="530438" name="Picture 6" descr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97" y="1852410"/>
            <a:ext cx="829468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00600" y="2819400"/>
            <a:ext cx="152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</a:rPr>
              <a:t>What do we see?</a:t>
            </a:r>
          </a:p>
        </p:txBody>
      </p:sp>
    </p:spTree>
    <p:extLst>
      <p:ext uri="{BB962C8B-B14F-4D97-AF65-F5344CB8AC3E}">
        <p14:creationId xmlns:p14="http://schemas.microsoft.com/office/powerpoint/2010/main" val="216801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3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30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304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30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30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300" name="Picture 1028" descr="Fig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63" y="2666284"/>
            <a:ext cx="84582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-76200"/>
            <a:ext cx="8305800" cy="720144"/>
          </a:xfrm>
        </p:spPr>
        <p:txBody>
          <a:bodyPr/>
          <a:lstStyle/>
          <a:p>
            <a:pPr eaLnBrk="1" hangingPunct="1"/>
            <a:r>
              <a:rPr lang="en-US" altLang="en-US" b="1" u="sng" dirty="0"/>
              <a:t>Comparing Groups</a:t>
            </a:r>
          </a:p>
        </p:txBody>
      </p:sp>
      <p:sp>
        <p:nvSpPr>
          <p:cNvPr id="5672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643944"/>
            <a:ext cx="9144000" cy="248025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112" charset="2"/>
              <a:buChar char="n"/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Sometimes it is more interesting to compare groups (here: spring/summer &amp; fall/winter).</a:t>
            </a:r>
          </a:p>
          <a:p>
            <a:pPr eaLnBrk="1" hangingPunct="1">
              <a:lnSpc>
                <a:spcPct val="90000"/>
              </a:lnSpc>
              <a:buFont typeface="Wingdings" pitchFamily="112" charset="2"/>
              <a:buChar char="n"/>
              <a:defRPr/>
            </a:pPr>
            <a:endParaRPr lang="en-US" sz="1050" b="1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112" charset="2"/>
              <a:buChar char="n"/>
              <a:defRPr/>
            </a:pPr>
            <a:r>
              <a:rPr lang="en-US" b="1" dirty="0"/>
              <a:t>With histograms, we can note the shapes, centers, and spreads of the two distributions.</a:t>
            </a:r>
          </a:p>
          <a:p>
            <a:pPr eaLnBrk="1" hangingPunct="1">
              <a:lnSpc>
                <a:spcPct val="90000"/>
              </a:lnSpc>
              <a:buFont typeface="Wingdings" pitchFamily="112" charset="2"/>
              <a:buChar char="n"/>
              <a:defRPr/>
            </a:pPr>
            <a:endParaRPr lang="en-US" sz="2400" b="1" dirty="0"/>
          </a:p>
          <a:p>
            <a:pPr eaLnBrk="1" hangingPunct="1">
              <a:lnSpc>
                <a:spcPct val="90000"/>
              </a:lnSpc>
              <a:buFont typeface="Wingdings" pitchFamily="112" charset="2"/>
              <a:buChar char="n"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itchFamily="112" charset="2"/>
              <a:buChar char="n"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itchFamily="112" charset="2"/>
              <a:buChar char="n"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itchFamily="112" charset="2"/>
              <a:buChar char="n"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itchFamily="112" charset="2"/>
              <a:buChar char="n"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itchFamily="112" charset="2"/>
              <a:buChar char="n"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itchFamily="112" charset="2"/>
              <a:buChar char="n"/>
              <a:defRPr/>
            </a:pPr>
            <a:endParaRPr lang="en-US" sz="24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564313" y="2849562"/>
            <a:ext cx="250348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</a:rPr>
              <a:t>Someone compare these distributions (CUSS comparatively)!</a:t>
            </a:r>
          </a:p>
        </p:txBody>
      </p:sp>
    </p:spTree>
    <p:extLst>
      <p:ext uri="{BB962C8B-B14F-4D97-AF65-F5344CB8AC3E}">
        <p14:creationId xmlns:p14="http://schemas.microsoft.com/office/powerpoint/2010/main" val="22618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6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67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673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67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67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67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-233953"/>
            <a:ext cx="7886700" cy="1325563"/>
          </a:xfrm>
        </p:spPr>
        <p:txBody>
          <a:bodyPr/>
          <a:lstStyle/>
          <a:p>
            <a:r>
              <a:rPr lang="en-US" altLang="en-US" dirty="0"/>
              <a:t>Comparing Groups</a:t>
            </a:r>
          </a:p>
        </p:txBody>
      </p:sp>
      <p:sp>
        <p:nvSpPr>
          <p:cNvPr id="567299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708336"/>
            <a:ext cx="9144000" cy="233107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In the Spring/Summer, the wind speeds are strongly skewed to the right.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The Fall/Winter wind speeds are more uniform, with one outlier.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Are some months windier than others?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Are wind speeds equally variable from month to month?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Do some months show more variation?</a:t>
            </a:r>
          </a:p>
          <a:p>
            <a:pPr>
              <a:lnSpc>
                <a:spcPct val="90000"/>
              </a:lnSpc>
            </a:pPr>
            <a:endParaRPr lang="en-US" altLang="en-US" sz="3200" dirty="0"/>
          </a:p>
        </p:txBody>
      </p:sp>
      <p:pic>
        <p:nvPicPr>
          <p:cNvPr id="567300" name="Picture 1028" descr="Fig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1" y="3981701"/>
            <a:ext cx="7830355" cy="27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51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7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67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7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7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67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305800" cy="763588"/>
          </a:xfrm>
        </p:spPr>
        <p:txBody>
          <a:bodyPr/>
          <a:lstStyle/>
          <a:p>
            <a:pPr eaLnBrk="1" hangingPunct="1"/>
            <a:r>
              <a:rPr lang="en-US" altLang="en-US" sz="3200" b="1" u="sng"/>
              <a:t>Comparing Groups (cont.)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9788"/>
            <a:ext cx="9144000" cy="4799012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Wingdings" pitchFamily="112" charset="2"/>
              <a:buChar char="n"/>
              <a:defRPr/>
            </a:pP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Boxplots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offer a nice balance of information and simplicity, displaying overall summary information.</a:t>
            </a:r>
          </a:p>
          <a:p>
            <a:pPr marL="342900" indent="-342900" eaLnBrk="1" hangingPunct="1">
              <a:lnSpc>
                <a:spcPct val="90000"/>
              </a:lnSpc>
              <a:buFont typeface="Wingdings" pitchFamily="112" charset="2"/>
              <a:buChar char="n"/>
              <a:defRPr/>
            </a:pPr>
            <a:r>
              <a:rPr lang="en-US" b="1" dirty="0"/>
              <a:t>We can plot them “side-by-side” for groups or categories that we wish to compare (in this case, by month).</a:t>
            </a:r>
          </a:p>
          <a:p>
            <a:pPr marL="342900" indent="-342900" eaLnBrk="1" hangingPunct="1">
              <a:lnSpc>
                <a:spcPct val="90000"/>
              </a:lnSpc>
              <a:buFont typeface="Wingdings" pitchFamily="112" charset="2"/>
              <a:buChar char="n"/>
              <a:defRPr/>
            </a:pPr>
            <a:endParaRPr lang="en-US" sz="2400" dirty="0"/>
          </a:p>
          <a:p>
            <a:pPr marL="342900" indent="-342900" eaLnBrk="1" hangingPunct="1">
              <a:lnSpc>
                <a:spcPct val="90000"/>
              </a:lnSpc>
              <a:buFont typeface="Wingdings" pitchFamily="112" charset="2"/>
              <a:buChar char="n"/>
              <a:defRPr/>
            </a:pPr>
            <a:endParaRPr lang="en-US" sz="2400" dirty="0"/>
          </a:p>
          <a:p>
            <a:pPr marL="342900" indent="-342900" eaLnBrk="1" hangingPunct="1">
              <a:lnSpc>
                <a:spcPct val="90000"/>
              </a:lnSpc>
              <a:buFont typeface="Wingdings" pitchFamily="112" charset="2"/>
              <a:buChar char="n"/>
              <a:defRPr/>
            </a:pPr>
            <a:endParaRPr lang="en-US" sz="2400" dirty="0"/>
          </a:p>
          <a:p>
            <a:pPr marL="342900" indent="-342900" eaLnBrk="1" hangingPunct="1">
              <a:lnSpc>
                <a:spcPct val="90000"/>
              </a:lnSpc>
              <a:buFont typeface="Wingdings" pitchFamily="112" charset="2"/>
              <a:buChar char="n"/>
              <a:defRPr/>
            </a:pPr>
            <a:endParaRPr lang="en-US" sz="2400" dirty="0"/>
          </a:p>
          <a:p>
            <a:pPr marL="342900" indent="-342900" eaLnBrk="1" hangingPunct="1">
              <a:lnSpc>
                <a:spcPct val="90000"/>
              </a:lnSpc>
              <a:buFont typeface="Wingdings" pitchFamily="112" charset="2"/>
              <a:buChar char="n"/>
              <a:defRPr/>
            </a:pPr>
            <a:endParaRPr lang="en-US" sz="2400" dirty="0"/>
          </a:p>
          <a:p>
            <a:pPr marL="342900" indent="-342900" eaLnBrk="1" hangingPunct="1">
              <a:lnSpc>
                <a:spcPct val="90000"/>
              </a:lnSpc>
              <a:buFont typeface="Wingdings" pitchFamily="112" charset="2"/>
              <a:buChar char="n"/>
              <a:defRPr/>
            </a:pPr>
            <a:endParaRPr lang="en-US" sz="2400" dirty="0"/>
          </a:p>
          <a:p>
            <a:pPr marL="342900" indent="-342900" eaLnBrk="1" hangingPunct="1">
              <a:lnSpc>
                <a:spcPct val="90000"/>
              </a:lnSpc>
              <a:buFont typeface="Wingdings" pitchFamily="112" charset="2"/>
              <a:buChar char="n"/>
              <a:defRPr/>
            </a:pPr>
            <a:endParaRPr lang="en-US" sz="2400" dirty="0"/>
          </a:p>
          <a:p>
            <a:pPr marL="342900" indent="-342900" eaLnBrk="1" hangingPunct="1">
              <a:lnSpc>
                <a:spcPct val="90000"/>
              </a:lnSpc>
              <a:buFont typeface="Wingdings" pitchFamily="112" charset="2"/>
              <a:buChar char="n"/>
              <a:defRPr/>
            </a:pPr>
            <a:endParaRPr lang="en-US" sz="2400" dirty="0"/>
          </a:p>
        </p:txBody>
      </p:sp>
      <p:pic>
        <p:nvPicPr>
          <p:cNvPr id="531461" name="Picture 5" descr="Fig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53" y="2992193"/>
            <a:ext cx="8294688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43400" y="3132138"/>
            <a:ext cx="152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</a:rPr>
              <a:t>What do we see?</a:t>
            </a:r>
          </a:p>
        </p:txBody>
      </p:sp>
    </p:spTree>
    <p:extLst>
      <p:ext uri="{BB962C8B-B14F-4D97-AF65-F5344CB8AC3E}">
        <p14:creationId xmlns:p14="http://schemas.microsoft.com/office/powerpoint/2010/main" val="319958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31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31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31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31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1391"/>
            <a:ext cx="8305800" cy="763587"/>
          </a:xfrm>
        </p:spPr>
        <p:txBody>
          <a:bodyPr/>
          <a:lstStyle/>
          <a:p>
            <a:r>
              <a:rPr lang="en-US" altLang="en-US" sz="3200" dirty="0"/>
              <a:t>Comparing Groups (cont.)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0461"/>
            <a:ext cx="9144000" cy="4325153"/>
          </a:xfrm>
          <a:noFill/>
          <a:ln/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altLang="en-US" dirty="0"/>
              <a:t>Why do we now see outliers?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dirty="0"/>
              <a:t>Because they are relative to the month.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dirty="0"/>
              <a:t>Example: A windy day in July wouldn’t stand out in November.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marL="342900" indent="-342900"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531461" name="Picture 5" descr="Fig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624396"/>
            <a:ext cx="6096000" cy="301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43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1391"/>
            <a:ext cx="8305800" cy="763587"/>
          </a:xfrm>
        </p:spPr>
        <p:txBody>
          <a:bodyPr/>
          <a:lstStyle/>
          <a:p>
            <a:r>
              <a:rPr lang="en-US" altLang="en-US" sz="3200" dirty="0"/>
              <a:t>Comparing Groups (cont.)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656823"/>
            <a:ext cx="9144000" cy="4788792"/>
          </a:xfrm>
          <a:noFill/>
          <a:ln/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altLang="en-US" dirty="0"/>
              <a:t>When do wind speeds tend to decrease?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dirty="0"/>
              <a:t>In the summer.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dirty="0"/>
              <a:t>When are winds the strongest and most variable?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dirty="0"/>
              <a:t>From November to April. 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 marL="342900" indent="-342900"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531461" name="Picture 5" descr="Fig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624396"/>
            <a:ext cx="6096000" cy="301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66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1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3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1215</TotalTime>
  <Words>716</Words>
  <Application>Microsoft Office PowerPoint</Application>
  <PresentationFormat>On-screen Show (4:3)</PresentationFormat>
  <Paragraphs>107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Chapter 4</vt:lpstr>
      <vt:lpstr>The Big Picture</vt:lpstr>
      <vt:lpstr>The Big Picture (cont.)</vt:lpstr>
      <vt:lpstr>Wind Speed: Making Boxplots (cont.)</vt:lpstr>
      <vt:lpstr>Comparing Groups</vt:lpstr>
      <vt:lpstr>Comparing Groups</vt:lpstr>
      <vt:lpstr>Comparing Groups (cont.)</vt:lpstr>
      <vt:lpstr>Comparing Groups (cont.)</vt:lpstr>
      <vt:lpstr>Comparing Groups (cont.)</vt:lpstr>
      <vt:lpstr>What About Outliers?</vt:lpstr>
      <vt:lpstr>What About Outliers?</vt:lpstr>
      <vt:lpstr>Timeplots</vt:lpstr>
      <vt:lpstr>Timeplots: Order, Please!</vt:lpstr>
      <vt:lpstr>Classwork:</vt:lpstr>
      <vt:lpstr>Re-expressing Skewed Data </vt:lpstr>
      <vt:lpstr>Re-expressing Data</vt:lpstr>
      <vt:lpstr>Here are both…</vt:lpstr>
      <vt:lpstr>*Re-expressing Skewed Data to  Improve Symmetry (cont.)</vt:lpstr>
      <vt:lpstr>What Can Go Wrong?</vt:lpstr>
      <vt:lpstr>Classwork/Homework: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>Cassandra</dc:creator>
  <cp:lastModifiedBy>Cassandra</cp:lastModifiedBy>
  <cp:revision>58</cp:revision>
  <dcterms:created xsi:type="dcterms:W3CDTF">2014-08-20T12:54:08Z</dcterms:created>
  <dcterms:modified xsi:type="dcterms:W3CDTF">2018-09-27T22:52:05Z</dcterms:modified>
</cp:coreProperties>
</file>